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3"/>
  </p:handoutMasterIdLst>
  <p:sldIdLst>
    <p:sldId id="256" r:id="rId3"/>
    <p:sldId id="257" r:id="rId5"/>
    <p:sldId id="258" r:id="rId6"/>
    <p:sldId id="259" r:id="rId7"/>
    <p:sldId id="281" r:id="rId8"/>
    <p:sldId id="268" r:id="rId9"/>
    <p:sldId id="260" r:id="rId10"/>
    <p:sldId id="296" r:id="rId11"/>
    <p:sldId id="297" r:id="rId12"/>
    <p:sldId id="298" r:id="rId13"/>
    <p:sldId id="300" r:id="rId14"/>
    <p:sldId id="301" r:id="rId15"/>
    <p:sldId id="319" r:id="rId16"/>
    <p:sldId id="318" r:id="rId17"/>
    <p:sldId id="302" r:id="rId18"/>
    <p:sldId id="303" r:id="rId19"/>
    <p:sldId id="304" r:id="rId20"/>
    <p:sldId id="305" r:id="rId21"/>
    <p:sldId id="306" r:id="rId22"/>
    <p:sldId id="307" r:id="rId23"/>
    <p:sldId id="308" r:id="rId24"/>
    <p:sldId id="309" r:id="rId25"/>
    <p:sldId id="310" r:id="rId26"/>
    <p:sldId id="311" r:id="rId27"/>
    <p:sldId id="315" r:id="rId28"/>
    <p:sldId id="316" r:id="rId29"/>
    <p:sldId id="317" r:id="rId30"/>
    <p:sldId id="263" r:id="rId31"/>
    <p:sldId id="267"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5F42"/>
    <a:srgbClr val="DFD2B1"/>
    <a:srgbClr val="AF936F"/>
    <a:srgbClr val="26615C"/>
    <a:srgbClr val="FFFFFF"/>
    <a:srgbClr val="E8E9DB"/>
    <a:srgbClr val="206E6B"/>
    <a:srgbClr val="DCDCDC"/>
    <a:srgbClr val="F0F0F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08"/>
        <p:guide pos="3804"/>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6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xml"/><Relationship Id="rId4" Type="http://schemas.openxmlformats.org/officeDocument/2006/relationships/tags" Target="../tags/tag7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xml"/><Relationship Id="rId4" Type="http://schemas.openxmlformats.org/officeDocument/2006/relationships/tags" Target="../tags/tag7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tags" Target="../tags/tag73.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tags" Target="../tags/tag74.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tags" Target="../tags/tag75.xml"/><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tags" Target="../tags/tag76.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xml"/><Relationship Id="rId7" Type="http://schemas.openxmlformats.org/officeDocument/2006/relationships/tags" Target="../tags/tag7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tags" Target="../tags/tag78.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1.xml"/><Relationship Id="rId6" Type="http://schemas.openxmlformats.org/officeDocument/2006/relationships/tags" Target="../tags/tag79.xml"/><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xml"/><Relationship Id="rId4" Type="http://schemas.openxmlformats.org/officeDocument/2006/relationships/tags" Target="../tags/tag80.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1.xml"/><Relationship Id="rId6" Type="http://schemas.openxmlformats.org/officeDocument/2006/relationships/tags" Target="../tags/tag81.xml"/><Relationship Id="rId5" Type="http://schemas.openxmlformats.org/officeDocument/2006/relationships/image" Target="../media/image19.png"/><Relationship Id="rId4" Type="http://schemas.openxmlformats.org/officeDocument/2006/relationships/image" Target="../media/image18.jpeg"/><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xml"/><Relationship Id="rId4" Type="http://schemas.openxmlformats.org/officeDocument/2006/relationships/tags" Target="../tags/tag8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1.xml"/><Relationship Id="rId5" Type="http://schemas.openxmlformats.org/officeDocument/2006/relationships/tags" Target="../tags/tag83.xml"/><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2.png"/><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xml"/><Relationship Id="rId4" Type="http://schemas.openxmlformats.org/officeDocument/2006/relationships/tags" Target="../tags/tag84.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1.xml"/><Relationship Id="rId5" Type="http://schemas.openxmlformats.org/officeDocument/2006/relationships/tags" Target="../tags/tag85.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image" Target="../media/image2.png"/><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image" Target="../media/image2.png"/><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image" Target="../media/image2.png"/><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tags" Target="../tags/tag92.xml"/><Relationship Id="rId3"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xml"/><Relationship Id="rId2" Type="http://schemas.openxmlformats.org/officeDocument/2006/relationships/tags" Target="../tags/tag93.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tags" Target="../tags/tag64.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tags" Target="../tags/tag65.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openxmlformats.org/officeDocument/2006/relationships/tags" Target="../tags/tag66.xml"/><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tags" Target="../tags/tag67.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xml"/><Relationship Id="rId5" Type="http://schemas.openxmlformats.org/officeDocument/2006/relationships/tags" Target="../tags/tag68.xml"/><Relationship Id="rId4" Type="http://schemas.openxmlformats.org/officeDocument/2006/relationships/image" Target="../media/image3.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tags" Target="../tags/tag69.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openxmlformats.org/officeDocument/2006/relationships/tags" Target="../tags/tag70.xml"/><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9" name="组合 18"/>
          <p:cNvGrpSpPr/>
          <p:nvPr/>
        </p:nvGrpSpPr>
        <p:grpSpPr>
          <a:xfrm>
            <a:off x="2269808" y="1881505"/>
            <a:ext cx="7651750" cy="2338705"/>
            <a:chOff x="5578" y="3084"/>
            <a:chExt cx="12050" cy="3683"/>
          </a:xfrm>
        </p:grpSpPr>
        <p:sp>
          <p:nvSpPr>
            <p:cNvPr id="6" name="文本框 5"/>
            <p:cNvSpPr txBox="1"/>
            <p:nvPr/>
          </p:nvSpPr>
          <p:spPr>
            <a:xfrm>
              <a:off x="5820" y="3084"/>
              <a:ext cx="11808" cy="1888"/>
            </a:xfrm>
            <a:prstGeom prst="rect">
              <a:avLst/>
            </a:prstGeom>
            <a:noFill/>
          </p:spPr>
          <p:txBody>
            <a:bodyPr wrap="none" rtlCol="0">
              <a:spAutoFit/>
            </a:bodyPr>
            <a:p>
              <a:r>
                <a:rPr lang="zh-CN" altLang="en-US" sz="7200">
                  <a:gradFill>
                    <a:gsLst>
                      <a:gs pos="0">
                        <a:srgbClr val="DFD2B1"/>
                      </a:gs>
                      <a:gs pos="100000">
                        <a:srgbClr val="AF936F"/>
                      </a:gs>
                    </a:gsLst>
                    <a:path path="circle">
                      <a:fillToRect l="50000" t="50000" r="50000" b="50000"/>
                    </a:path>
                    <a:tileRect/>
                  </a:gradFill>
                  <a:latin typeface="华文行楷" panose="02010800040101010101" charset="-122"/>
                  <a:ea typeface="华文行楷" panose="02010800040101010101" charset="-122"/>
                </a:rPr>
                <a:t>维普考试服务平台</a:t>
              </a:r>
              <a:endParaRPr lang="zh-CN" altLang="en-US" sz="7200">
                <a:gradFill>
                  <a:gsLst>
                    <a:gs pos="0">
                      <a:srgbClr val="DFD2B1"/>
                    </a:gs>
                    <a:gs pos="100000">
                      <a:srgbClr val="AF936F"/>
                    </a:gs>
                  </a:gsLst>
                  <a:path path="circle">
                    <a:fillToRect l="50000" t="50000" r="50000" b="50000"/>
                  </a:path>
                  <a:tileRect/>
                </a:gradFill>
                <a:latin typeface="华文行楷" panose="02010800040101010101" charset="-122"/>
                <a:ea typeface="华文行楷" panose="02010800040101010101" charset="-122"/>
              </a:endParaRPr>
            </a:p>
          </p:txBody>
        </p:sp>
        <p:cxnSp>
          <p:nvCxnSpPr>
            <p:cNvPr id="8" name="直接连接符 7"/>
            <p:cNvCxnSpPr/>
            <p:nvPr/>
          </p:nvCxnSpPr>
          <p:spPr>
            <a:xfrm>
              <a:off x="5578" y="3631"/>
              <a:ext cx="0" cy="794"/>
            </a:xfrm>
            <a:prstGeom prst="line">
              <a:avLst/>
            </a:prstGeom>
            <a:ln w="28575">
              <a:solidFill>
                <a:srgbClr val="DFD2B1"/>
              </a:solidFill>
            </a:ln>
          </p:spPr>
          <p:style>
            <a:lnRef idx="1">
              <a:schemeClr val="accent1"/>
            </a:lnRef>
            <a:fillRef idx="0">
              <a:schemeClr val="accent1"/>
            </a:fillRef>
            <a:effectRef idx="0">
              <a:schemeClr val="accent1"/>
            </a:effectRef>
            <a:fontRef idx="minor">
              <a:schemeClr val="tx1"/>
            </a:fontRef>
          </p:style>
        </p:cxnSp>
        <p:sp>
          <p:nvSpPr>
            <p:cNvPr id="24" name="45          _3"/>
            <p:cNvSpPr txBox="1"/>
            <p:nvPr/>
          </p:nvSpPr>
          <p:spPr>
            <a:xfrm>
              <a:off x="7786" y="4761"/>
              <a:ext cx="7875" cy="1523"/>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30000"/>
                </a:lnSpc>
                <a:spcAft>
                  <a:spcPct val="0"/>
                </a:spcAft>
                <a:buNone/>
              </a:pPr>
              <a:r>
                <a:rPr lang="zh-CN" altLang="en-US" sz="4500" b="0" dirty="0" smtClean="0">
                  <a:solidFill>
                    <a:srgbClr val="DFD2B1"/>
                  </a:solidFill>
                  <a:effectLst/>
                  <a:latin typeface="微软雅黑" panose="020B0503020204020204" charset="-122"/>
                  <a:ea typeface="微软雅黑" panose="020B0503020204020204" charset="-122"/>
                  <a:sym typeface="+mn-lt"/>
                </a:rPr>
                <a:t>产品介绍 </a:t>
              </a:r>
              <a:endParaRPr lang="zh-CN" altLang="en-US" sz="4500" b="0" dirty="0" smtClean="0">
                <a:solidFill>
                  <a:srgbClr val="DFD2B1"/>
                </a:solidFill>
                <a:effectLst/>
                <a:latin typeface="微软雅黑" panose="020B0503020204020204" charset="-122"/>
                <a:ea typeface="微软雅黑" panose="020B0503020204020204" charset="-122"/>
                <a:sym typeface="+mn-lt"/>
              </a:endParaRPr>
            </a:p>
          </p:txBody>
        </p:sp>
        <p:sp>
          <p:nvSpPr>
            <p:cNvPr id="18" name="文本框 17"/>
            <p:cNvSpPr txBox="1"/>
            <p:nvPr/>
          </p:nvSpPr>
          <p:spPr>
            <a:xfrm>
              <a:off x="9654" y="6284"/>
              <a:ext cx="4141" cy="483"/>
            </a:xfrm>
            <a:prstGeom prst="rect">
              <a:avLst/>
            </a:prstGeom>
            <a:noFill/>
          </p:spPr>
          <p:txBody>
            <a:bodyPr vert="horz" wrap="square" rtlCol="0">
              <a:spAutoFit/>
            </a:bodyPr>
            <a:p>
              <a:pPr algn="dist">
                <a:lnSpc>
                  <a:spcPct val="100000"/>
                </a:lnSpc>
              </a:pPr>
              <a:r>
                <a:rPr lang="en-US" altLang="zh-CN" sz="1400">
                  <a:solidFill>
                    <a:srgbClr val="DFD2B1"/>
                  </a:solidFill>
                </a:rPr>
                <a:t>VERS.CQVIP.COM</a:t>
              </a:r>
              <a:endParaRPr lang="en-US" altLang="zh-CN" sz="1400">
                <a:solidFill>
                  <a:srgbClr val="DFD2B1"/>
                </a:solidFill>
              </a:endParaRPr>
            </a:p>
          </p:txBody>
        </p:sp>
      </p:grpSp>
      <p:cxnSp>
        <p:nvCxnSpPr>
          <p:cNvPr id="2" name="直接连接符 1"/>
          <p:cNvCxnSpPr/>
          <p:nvPr/>
        </p:nvCxnSpPr>
        <p:spPr>
          <a:xfrm>
            <a:off x="10007283" y="2228850"/>
            <a:ext cx="0" cy="504190"/>
          </a:xfrm>
          <a:prstGeom prst="line">
            <a:avLst/>
          </a:prstGeom>
          <a:ln w="28575">
            <a:solidFill>
              <a:srgbClr val="DFD2B1"/>
            </a:solidFill>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10310" y="1588770"/>
            <a:ext cx="9720000" cy="4031615"/>
          </a:xfrm>
          <a:prstGeom prst="rect">
            <a:avLst/>
          </a:prstGeom>
          <a:noFill/>
          <a:ln>
            <a:noFill/>
          </a:ln>
        </p:spPr>
        <p:txBody>
          <a:bodyPr wrap="square">
            <a:spAutoFit/>
          </a:bodyPr>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zh-CN"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rPr>
              <a:t>学习资源价值</a:t>
            </a:r>
            <a:endParaRPr kumimoji="0" lang="zh-CN" altLang="zh-CN"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endParaRPr>
          </a:p>
          <a:p>
            <a:pPr marL="0" marR="0" lvl="0" indent="0" algn="l" defTabSz="914400" rtl="0" eaLnBrk="1" fontAlgn="base" latinLnBrk="0" hangingPunct="1">
              <a:lnSpc>
                <a:spcPct val="170000"/>
              </a:lnSpc>
              <a:spcBef>
                <a:spcPct val="0"/>
              </a:spcBef>
              <a:spcAft>
                <a:spcPct val="0"/>
              </a:spcAft>
              <a:buClrTx/>
              <a:buSzTx/>
              <a:buFontTx/>
              <a:buNone/>
              <a:defRPr/>
            </a:pPr>
            <a:r>
              <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rPr>
              <a:t>职业资格模块共包含公务员、工程类、语言类、金融会计、计算机、医学类、学历类、专业技术、职业技能等十一大分类共28万余套试卷（真题试卷4.9万余套），试题量超过1150万余道。</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70000"/>
              </a:lnSpc>
              <a:spcBef>
                <a:spcPct val="0"/>
              </a:spcBef>
              <a:spcAft>
                <a:spcPct val="0"/>
              </a:spcAft>
              <a:buClrTx/>
              <a:buSzTx/>
              <a:buFontTx/>
              <a:buNone/>
              <a:defRPr/>
            </a:pPr>
            <a:r>
              <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rPr>
              <a:t>高教题库模块按照教育部12个学科分类（军事类除外）组织资源，整理收集了4.1万余套专业课考试试卷，共180万余道各科试题，为高校学生复习备考各科专业课程提供支持。</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70000"/>
              </a:lnSpc>
              <a:spcBef>
                <a:spcPct val="0"/>
              </a:spcBef>
              <a:spcAft>
                <a:spcPct val="0"/>
              </a:spcAft>
              <a:buClrTx/>
              <a:buSzTx/>
              <a:buFontTx/>
              <a:buNone/>
              <a:defRPr/>
            </a:pPr>
            <a:r>
              <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rPr>
              <a:t>本产品既面向社会考试人群，又面向高教专业课程学习人群，是一个较为全面多样且高质量的考试学习资源库。</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p:txBody>
      </p:sp>
      <p:sp>
        <p:nvSpPr>
          <p:cNvPr id="6" name="矩形 11"/>
          <p:cNvSpPr>
            <a:spLocks noChangeArrowheads="1"/>
          </p:cNvSpPr>
          <p:nvPr/>
        </p:nvSpPr>
        <p:spPr bwMode="auto">
          <a:xfrm>
            <a:off x="5039360" y="463221"/>
            <a:ext cx="20624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产品价值</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5" name="图片 4" descr="12529c14dfd4c6d8c750deee304ceb82e2fd5883b4307-Pap4h0"/>
          <p:cNvPicPr>
            <a:picLocks noChangeAspect="1"/>
          </p:cNvPicPr>
          <p:nvPr/>
        </p:nvPicPr>
        <p:blipFill>
          <a:blip r:embed="rId3">
            <a:lum contrast="-6000"/>
          </a:blip>
          <a:stretch>
            <a:fillRect/>
          </a:stretch>
        </p:blipFill>
        <p:spPr>
          <a:xfrm>
            <a:off x="820420" y="1311275"/>
            <a:ext cx="970915" cy="970915"/>
          </a:xfrm>
          <a:prstGeom prst="rect">
            <a:avLst/>
          </a:prstGeom>
        </p:spPr>
      </p:pic>
    </p:spTree>
    <p:custDataLst>
      <p:tags r:id="rId4"/>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36345" y="1569720"/>
            <a:ext cx="9720000" cy="2160905"/>
          </a:xfrm>
          <a:prstGeom prst="rect">
            <a:avLst/>
          </a:prstGeom>
          <a:noFill/>
          <a:ln>
            <a:noFill/>
          </a:ln>
        </p:spPr>
        <p:txBody>
          <a:bodyPr wrap="square">
            <a:spAutoFit/>
          </a:bodyPr>
          <a:p>
            <a:pPr marL="342900" marR="0" lvl="0" indent="-342900" algn="l" defTabSz="914400" rtl="0" eaLnBrk="1" fontAlgn="base" latinLnBrk="0" hangingPunct="1">
              <a:lnSpc>
                <a:spcPct val="160000"/>
              </a:lnSpc>
              <a:spcBef>
                <a:spcPct val="0"/>
              </a:spcBef>
              <a:spcAft>
                <a:spcPct val="0"/>
              </a:spcAft>
              <a:buClrTx/>
              <a:buSzTx/>
              <a:buFont typeface="Wingdings" panose="05000000000000000000" pitchFamily="2" charset="2"/>
              <a:buChar char="Ø"/>
              <a:defRPr/>
            </a:pPr>
            <a:r>
              <a:rPr kumimoji="0" lang="zh-CN" altLang="zh-CN"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rPr>
              <a:t>功能应用价值</a:t>
            </a:r>
            <a:endParaRPr kumimoji="0" lang="zh-CN" altLang="zh-CN"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endParaRPr>
          </a:p>
          <a:p>
            <a:pPr marL="0" marR="0" lvl="0" indent="0" algn="l" defTabSz="914400" rtl="0" eaLnBrk="1" fontAlgn="base" latinLnBrk="0" hangingPunct="1">
              <a:lnSpc>
                <a:spcPct val="180000"/>
              </a:lnSpc>
              <a:spcBef>
                <a:spcPct val="0"/>
              </a:spcBef>
              <a:spcAft>
                <a:spcPct val="0"/>
              </a:spcAft>
              <a:buClrTx/>
              <a:buSzTx/>
              <a:buFontTx/>
              <a:buNone/>
              <a:defRPr/>
            </a:pPr>
            <a:r>
              <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rPr>
              <a:t>平台的各类试题、试卷，不仅提供浏览检索功能，同时支持使用者在平台进行单题训练、在线模考、试题试卷收藏、做卷记录查询、错题自动保存同时支持错题组卷功能；完整的考试学习资源和全面多样的考试练习功能，构成产品极具竞争力的服务优势。</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p:txBody>
      </p:sp>
      <p:sp>
        <p:nvSpPr>
          <p:cNvPr id="6" name="矩形 11"/>
          <p:cNvSpPr>
            <a:spLocks noChangeArrowheads="1"/>
          </p:cNvSpPr>
          <p:nvPr/>
        </p:nvSpPr>
        <p:spPr bwMode="auto">
          <a:xfrm>
            <a:off x="5039360" y="463221"/>
            <a:ext cx="20624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产品价值</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7" name="图片 6" descr="12529c14dfd4c6d8c750deee304ceb82e2fd5883b4307-Pap4h0"/>
          <p:cNvPicPr>
            <a:picLocks noChangeAspect="1"/>
          </p:cNvPicPr>
          <p:nvPr/>
        </p:nvPicPr>
        <p:blipFill>
          <a:blip r:embed="rId3">
            <a:lum contrast="-6000"/>
          </a:blip>
          <a:stretch>
            <a:fillRect/>
          </a:stretch>
        </p:blipFill>
        <p:spPr>
          <a:xfrm>
            <a:off x="820420" y="1311275"/>
            <a:ext cx="970915" cy="970915"/>
          </a:xfrm>
          <a:prstGeom prst="rect">
            <a:avLst/>
          </a:prstGeom>
        </p:spPr>
      </p:pic>
    </p:spTree>
    <p:custDataLst>
      <p:tags r:id="rId4"/>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36345" y="1579245"/>
            <a:ext cx="9720000" cy="2774315"/>
          </a:xfrm>
          <a:prstGeom prst="rect">
            <a:avLst/>
          </a:prstGeom>
          <a:noFill/>
          <a:ln>
            <a:noFill/>
          </a:ln>
        </p:spPr>
        <p:txBody>
          <a:bodyPr wrap="square">
            <a:spAutoFit/>
          </a:bodyPr>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zh-CN"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rPr>
              <a:t>增值服务价值</a:t>
            </a:r>
            <a:endParaRPr kumimoji="0" lang="zh-CN" altLang="zh-CN"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endParaRPr>
          </a:p>
          <a:p>
            <a:pPr marL="0" marR="0" lvl="0" indent="0" algn="l" defTabSz="914400" rtl="0" eaLnBrk="1" fontAlgn="base" latinLnBrk="0" hangingPunct="1">
              <a:lnSpc>
                <a:spcPct val="190000"/>
              </a:lnSpc>
              <a:spcBef>
                <a:spcPct val="0"/>
              </a:spcBef>
              <a:spcAft>
                <a:spcPct val="0"/>
              </a:spcAft>
              <a:buClrTx/>
              <a:buSzTx/>
              <a:buFontTx/>
              <a:buNone/>
              <a:defRPr/>
            </a:pPr>
            <a:r>
              <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rPr>
              <a:t>本产品可以为使用者提供多渠道服务，包括PC电脑端、手机APP苹果端、手机APP安卓端、手机微信端嵌入式（嵌入机构APP内或机构微信公众号内）等多种应用方案，根据用户需求定制单一或多种不同的端口服务，资源共享，让使用者能够随时随地进行考试练习，不受时间、空间的制约，构成产品高使用效率的服务价值。</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p:txBody>
      </p:sp>
      <p:sp>
        <p:nvSpPr>
          <p:cNvPr id="6" name="矩形 11"/>
          <p:cNvSpPr>
            <a:spLocks noChangeArrowheads="1"/>
          </p:cNvSpPr>
          <p:nvPr/>
        </p:nvSpPr>
        <p:spPr bwMode="auto">
          <a:xfrm>
            <a:off x="5039360" y="463221"/>
            <a:ext cx="20624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产品价值</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3" name="图片 2" descr="12529c14dfd4c6d8c750deee304ceb82e2fd5883b4307-Pap4h0"/>
          <p:cNvPicPr>
            <a:picLocks noChangeAspect="1"/>
          </p:cNvPicPr>
          <p:nvPr/>
        </p:nvPicPr>
        <p:blipFill>
          <a:blip r:embed="rId3">
            <a:lum contrast="-6000"/>
          </a:blip>
          <a:stretch>
            <a:fillRect/>
          </a:stretch>
        </p:blipFill>
        <p:spPr>
          <a:xfrm>
            <a:off x="820420" y="1311275"/>
            <a:ext cx="970915" cy="970915"/>
          </a:xfrm>
          <a:prstGeom prst="rect">
            <a:avLst/>
          </a:prstGeom>
        </p:spPr>
      </p:pic>
    </p:spTree>
    <p:custDataLst>
      <p:tags r:id="rId4"/>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6" name="组合 5"/>
          <p:cNvGrpSpPr/>
          <p:nvPr/>
        </p:nvGrpSpPr>
        <p:grpSpPr>
          <a:xfrm>
            <a:off x="4003675" y="1734185"/>
            <a:ext cx="4184650" cy="2287905"/>
            <a:chOff x="6570" y="2361"/>
            <a:chExt cx="6590" cy="3603"/>
          </a:xfrm>
        </p:grpSpPr>
        <p:sp>
          <p:nvSpPr>
            <p:cNvPr id="7" name="文本框 6"/>
            <p:cNvSpPr txBox="1"/>
            <p:nvPr/>
          </p:nvSpPr>
          <p:spPr>
            <a:xfrm>
              <a:off x="6570" y="4972"/>
              <a:ext cx="6590" cy="992"/>
            </a:xfrm>
            <a:prstGeom prst="rect">
              <a:avLst/>
            </a:prstGeom>
            <a:noFill/>
          </p:spPr>
          <p:txBody>
            <a:bodyPr vert="horz" wrap="square" rtlCol="0">
              <a:spAutoFit/>
            </a:bodyPr>
            <a:p>
              <a:pPr algn="ctr"/>
              <a:r>
                <a:rPr lang="zh-CN" altLang="en-US" sz="3500">
                  <a:solidFill>
                    <a:schemeClr val="bg1"/>
                  </a:solidFill>
                  <a:latin typeface="华文行楷" panose="02010800040101010101" charset="-122"/>
                  <a:ea typeface="华文行楷" panose="02010800040101010101" charset="-122"/>
                </a:rPr>
                <a:t>产品主要功能及服务</a:t>
              </a:r>
              <a:endParaRPr lang="zh-CN" altLang="en-US" sz="3500">
                <a:solidFill>
                  <a:schemeClr val="bg1"/>
                </a:solidFill>
                <a:latin typeface="华文行楷" panose="02010800040101010101" charset="-122"/>
                <a:ea typeface="华文行楷" panose="02010800040101010101" charset="-122"/>
              </a:endParaRPr>
            </a:p>
          </p:txBody>
        </p:sp>
        <p:grpSp>
          <p:nvGrpSpPr>
            <p:cNvPr id="5" name="组合 4"/>
            <p:cNvGrpSpPr/>
            <p:nvPr/>
          </p:nvGrpSpPr>
          <p:grpSpPr>
            <a:xfrm>
              <a:off x="8505" y="2361"/>
              <a:ext cx="2720" cy="2276"/>
              <a:chOff x="6760" y="1946"/>
              <a:chExt cx="2720" cy="2276"/>
            </a:xfrm>
          </p:grpSpPr>
          <p:sp>
            <p:nvSpPr>
              <p:cNvPr id="23" name="文本框 22"/>
              <p:cNvSpPr txBox="1"/>
              <p:nvPr/>
            </p:nvSpPr>
            <p:spPr>
              <a:xfrm>
                <a:off x="6789" y="1946"/>
                <a:ext cx="2662" cy="2276"/>
              </a:xfrm>
              <a:prstGeom prst="rect">
                <a:avLst/>
              </a:prstGeom>
              <a:noFill/>
            </p:spPr>
            <p:txBody>
              <a:bodyPr wrap="square" rtlCol="0">
                <a:spAutoFit/>
              </a:bodyPr>
              <a:p>
                <a:pPr algn="ctr"/>
                <a:r>
                  <a:rPr lang="zh-CN" altLang="en-US" sz="8800">
                    <a:solidFill>
                      <a:srgbClr val="DFD2B1"/>
                    </a:solidFill>
                    <a:latin typeface="华文行楷" panose="02010800040101010101" charset="-122"/>
                    <a:ea typeface="华文行楷" panose="02010800040101010101" charset="-122"/>
                  </a:rPr>
                  <a:t>叁</a:t>
                </a:r>
                <a:endParaRPr lang="zh-CN" altLang="en-US" sz="8800">
                  <a:solidFill>
                    <a:srgbClr val="DFD2B1"/>
                  </a:solidFill>
                  <a:latin typeface="华文行楷" panose="02010800040101010101" charset="-122"/>
                  <a:ea typeface="华文行楷" panose="02010800040101010101" charset="-122"/>
                </a:endParaRPr>
              </a:p>
            </p:txBody>
          </p:sp>
          <p:cxnSp>
            <p:nvCxnSpPr>
              <p:cNvPr id="8" name="直接连接符 7"/>
              <p:cNvCxnSpPr/>
              <p:nvPr/>
            </p:nvCxnSpPr>
            <p:spPr>
              <a:xfrm>
                <a:off x="6760" y="2404"/>
                <a:ext cx="0" cy="1361"/>
              </a:xfrm>
              <a:prstGeom prst="line">
                <a:avLst/>
              </a:prstGeom>
              <a:ln>
                <a:solidFill>
                  <a:srgbClr val="DFD2B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9480" y="2404"/>
                <a:ext cx="0" cy="1361"/>
              </a:xfrm>
              <a:prstGeom prst="line">
                <a:avLst/>
              </a:prstGeom>
              <a:ln>
                <a:solidFill>
                  <a:srgbClr val="DFD2B1"/>
                </a:solidFill>
              </a:ln>
            </p:spPr>
            <p:style>
              <a:lnRef idx="1">
                <a:schemeClr val="accent1"/>
              </a:lnRef>
              <a:fillRef idx="0">
                <a:schemeClr val="accent1"/>
              </a:fillRef>
              <a:effectRef idx="0">
                <a:schemeClr val="accent1"/>
              </a:effectRef>
              <a:fontRef idx="minor">
                <a:schemeClr val="tx1"/>
              </a:fontRef>
            </p:style>
          </p:cxnSp>
        </p:grpSp>
      </p:gr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3" name="组合 2"/>
          <p:cNvGrpSpPr/>
          <p:nvPr/>
        </p:nvGrpSpPr>
        <p:grpSpPr>
          <a:xfrm>
            <a:off x="1108075" y="2254250"/>
            <a:ext cx="1710055" cy="1674495"/>
            <a:chOff x="1770482" y="1633178"/>
            <a:chExt cx="2001678" cy="2001678"/>
          </a:xfrm>
        </p:grpSpPr>
        <p:pic>
          <p:nvPicPr>
            <p:cNvPr id="42" name="图片 41"/>
            <p:cNvPicPr>
              <a:picLocks noChangeAspect="1"/>
            </p:cNvPicPr>
            <p:nvPr/>
          </p:nvPicPr>
          <p:blipFill>
            <a:blip r:embed="rId3" cstate="screen"/>
            <a:stretch>
              <a:fillRect/>
            </a:stretch>
          </p:blipFill>
          <p:spPr>
            <a:xfrm>
              <a:off x="1770482" y="1633178"/>
              <a:ext cx="2001678" cy="2001678"/>
            </a:xfrm>
            <a:prstGeom prst="rect">
              <a:avLst/>
            </a:prstGeom>
          </p:spPr>
        </p:pic>
        <p:sp>
          <p:nvSpPr>
            <p:cNvPr id="43" name="椭圆 42"/>
            <p:cNvSpPr/>
            <p:nvPr/>
          </p:nvSpPr>
          <p:spPr>
            <a:xfrm>
              <a:off x="1827922" y="1690618"/>
              <a:ext cx="1886798" cy="1886798"/>
            </a:xfrm>
            <a:prstGeom prst="ellipse">
              <a:avLst/>
            </a:prstGeom>
            <a:solidFill>
              <a:srgbClr val="FFFFFF">
                <a:alpha val="50196"/>
              </a:srgb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华文行楷" panose="02010800040101010101" charset="-122"/>
                <a:ea typeface="华文行楷" panose="02010800040101010101" charset="-122"/>
                <a:cs typeface="+mn-cs"/>
              </a:endParaRPr>
            </a:p>
          </p:txBody>
        </p:sp>
        <p:sp>
          <p:nvSpPr>
            <p:cNvPr id="44" name="文本框 15"/>
            <p:cNvSpPr txBox="1"/>
            <p:nvPr/>
          </p:nvSpPr>
          <p:spPr>
            <a:xfrm>
              <a:off x="2401989" y="2126186"/>
              <a:ext cx="738664" cy="844849"/>
            </a:xfrm>
            <a:prstGeom prst="rect">
              <a:avLst/>
            </a:prstGeom>
            <a:noFill/>
          </p:spPr>
          <p:txBody>
            <a:bodyPr wrap="square" rtlCol="0">
              <a:spAutoFit/>
            </a:bodyP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4000" b="1" i="0" u="none" strike="noStrike" kern="0" cap="none" spc="0" normalizeH="0" baseline="0" noProof="0" dirty="0" smtClean="0">
                  <a:ln>
                    <a:noFill/>
                  </a:ln>
                  <a:solidFill>
                    <a:prstClr val="black">
                      <a:lumMod val="65000"/>
                      <a:lumOff val="35000"/>
                    </a:prstClr>
                  </a:solidFill>
                  <a:effectLst/>
                  <a:uLnTx/>
                  <a:uFillTx/>
                  <a:latin typeface="华文行楷" panose="02010800040101010101" charset="-122"/>
                  <a:ea typeface="华文行楷" panose="02010800040101010101" charset="-122"/>
                </a:rPr>
                <a:t>壹</a:t>
              </a:r>
              <a:endParaRPr kumimoji="0" lang="zh-CN" altLang="en-US" sz="4000" b="1" i="0" u="none" strike="noStrike" kern="0" cap="none" spc="0" normalizeH="0" baseline="0" noProof="0" dirty="0" smtClean="0">
                <a:ln>
                  <a:noFill/>
                </a:ln>
                <a:solidFill>
                  <a:prstClr val="black">
                    <a:lumMod val="65000"/>
                    <a:lumOff val="35000"/>
                  </a:prstClr>
                </a:solidFill>
                <a:effectLst/>
                <a:uLnTx/>
                <a:uFillTx/>
                <a:latin typeface="华文行楷" panose="02010800040101010101" charset="-122"/>
                <a:ea typeface="华文行楷" panose="02010800040101010101" charset="-122"/>
              </a:endParaRPr>
            </a:p>
          </p:txBody>
        </p:sp>
      </p:grpSp>
      <p:grpSp>
        <p:nvGrpSpPr>
          <p:cNvPr id="10" name="组合 9"/>
          <p:cNvGrpSpPr/>
          <p:nvPr/>
        </p:nvGrpSpPr>
        <p:grpSpPr>
          <a:xfrm>
            <a:off x="3841115" y="2254885"/>
            <a:ext cx="1710055" cy="1674495"/>
            <a:chOff x="1770482" y="1633178"/>
            <a:chExt cx="2001678" cy="2001678"/>
          </a:xfrm>
        </p:grpSpPr>
        <p:pic>
          <p:nvPicPr>
            <p:cNvPr id="11" name="图片 10"/>
            <p:cNvPicPr>
              <a:picLocks noChangeAspect="1"/>
            </p:cNvPicPr>
            <p:nvPr/>
          </p:nvPicPr>
          <p:blipFill>
            <a:blip r:embed="rId3" cstate="screen"/>
            <a:stretch>
              <a:fillRect/>
            </a:stretch>
          </p:blipFill>
          <p:spPr>
            <a:xfrm>
              <a:off x="1770482" y="1633178"/>
              <a:ext cx="2001678" cy="2001678"/>
            </a:xfrm>
            <a:prstGeom prst="rect">
              <a:avLst/>
            </a:prstGeom>
          </p:spPr>
        </p:pic>
        <p:sp>
          <p:nvSpPr>
            <p:cNvPr id="12" name="椭圆 11"/>
            <p:cNvSpPr/>
            <p:nvPr/>
          </p:nvSpPr>
          <p:spPr>
            <a:xfrm>
              <a:off x="1827922" y="1690618"/>
              <a:ext cx="1886798" cy="1886798"/>
            </a:xfrm>
            <a:prstGeom prst="ellipse">
              <a:avLst/>
            </a:prstGeom>
            <a:solidFill>
              <a:srgbClr val="FFFFFF">
                <a:alpha val="50196"/>
              </a:srgb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华文行楷" panose="02010800040101010101" charset="-122"/>
                <a:ea typeface="华文行楷" panose="02010800040101010101" charset="-122"/>
                <a:cs typeface="+mn-cs"/>
              </a:endParaRPr>
            </a:p>
          </p:txBody>
        </p:sp>
        <p:sp>
          <p:nvSpPr>
            <p:cNvPr id="13" name="文本框 15"/>
            <p:cNvSpPr txBox="1"/>
            <p:nvPr/>
          </p:nvSpPr>
          <p:spPr>
            <a:xfrm>
              <a:off x="2401989" y="2126186"/>
              <a:ext cx="738664" cy="844849"/>
            </a:xfrm>
            <a:prstGeom prst="rect">
              <a:avLst/>
            </a:prstGeom>
            <a:noFill/>
          </p:spPr>
          <p:txBody>
            <a:bodyPr wrap="square" rtlCol="0">
              <a:spAutoFit/>
            </a:bodyP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4000" b="1" i="0" u="none" strike="noStrike" kern="0" cap="none" spc="0" normalizeH="0" baseline="0" noProof="0" dirty="0" smtClean="0">
                  <a:ln>
                    <a:noFill/>
                  </a:ln>
                  <a:solidFill>
                    <a:prstClr val="black">
                      <a:lumMod val="65000"/>
                      <a:lumOff val="35000"/>
                    </a:prstClr>
                  </a:solidFill>
                  <a:effectLst/>
                  <a:uLnTx/>
                  <a:uFillTx/>
                  <a:latin typeface="华文行楷" panose="02010800040101010101" charset="-122"/>
                  <a:ea typeface="华文行楷" panose="02010800040101010101" charset="-122"/>
                </a:rPr>
                <a:t>贰</a:t>
              </a:r>
              <a:endParaRPr kumimoji="0" lang="zh-CN" altLang="en-US" sz="4000" b="1" i="0" u="none" strike="noStrike" kern="0" cap="none" spc="0" normalizeH="0" baseline="0" noProof="0" dirty="0" smtClean="0">
                <a:ln>
                  <a:noFill/>
                </a:ln>
                <a:solidFill>
                  <a:prstClr val="black">
                    <a:lumMod val="65000"/>
                    <a:lumOff val="35000"/>
                  </a:prstClr>
                </a:solidFill>
                <a:effectLst/>
                <a:uLnTx/>
                <a:uFillTx/>
                <a:latin typeface="华文行楷" panose="02010800040101010101" charset="-122"/>
                <a:ea typeface="华文行楷" panose="02010800040101010101" charset="-122"/>
              </a:endParaRPr>
            </a:p>
          </p:txBody>
        </p:sp>
      </p:grpSp>
      <p:grpSp>
        <p:nvGrpSpPr>
          <p:cNvPr id="14" name="组合 13"/>
          <p:cNvGrpSpPr/>
          <p:nvPr/>
        </p:nvGrpSpPr>
        <p:grpSpPr>
          <a:xfrm>
            <a:off x="6619875" y="2254250"/>
            <a:ext cx="1710055" cy="1674495"/>
            <a:chOff x="1770482" y="1633178"/>
            <a:chExt cx="2001678" cy="2001678"/>
          </a:xfrm>
        </p:grpSpPr>
        <p:pic>
          <p:nvPicPr>
            <p:cNvPr id="15" name="图片 14"/>
            <p:cNvPicPr>
              <a:picLocks noChangeAspect="1"/>
            </p:cNvPicPr>
            <p:nvPr/>
          </p:nvPicPr>
          <p:blipFill>
            <a:blip r:embed="rId3" cstate="screen"/>
            <a:stretch>
              <a:fillRect/>
            </a:stretch>
          </p:blipFill>
          <p:spPr>
            <a:xfrm>
              <a:off x="1770482" y="1633178"/>
              <a:ext cx="2001678" cy="2001678"/>
            </a:xfrm>
            <a:prstGeom prst="rect">
              <a:avLst/>
            </a:prstGeom>
          </p:spPr>
        </p:pic>
        <p:sp>
          <p:nvSpPr>
            <p:cNvPr id="16" name="椭圆 15"/>
            <p:cNvSpPr/>
            <p:nvPr/>
          </p:nvSpPr>
          <p:spPr>
            <a:xfrm>
              <a:off x="1827922" y="1690618"/>
              <a:ext cx="1886798" cy="1886798"/>
            </a:xfrm>
            <a:prstGeom prst="ellipse">
              <a:avLst/>
            </a:prstGeom>
            <a:solidFill>
              <a:srgbClr val="FFFFFF">
                <a:alpha val="50196"/>
              </a:srgb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华文行楷" panose="02010800040101010101" charset="-122"/>
                <a:ea typeface="华文行楷" panose="02010800040101010101" charset="-122"/>
                <a:cs typeface="+mn-cs"/>
              </a:endParaRPr>
            </a:p>
          </p:txBody>
        </p:sp>
        <p:sp>
          <p:nvSpPr>
            <p:cNvPr id="17" name="文本框 15"/>
            <p:cNvSpPr txBox="1"/>
            <p:nvPr/>
          </p:nvSpPr>
          <p:spPr>
            <a:xfrm>
              <a:off x="2401989" y="2126186"/>
              <a:ext cx="738664" cy="844849"/>
            </a:xfrm>
            <a:prstGeom prst="rect">
              <a:avLst/>
            </a:prstGeom>
            <a:noFill/>
          </p:spPr>
          <p:txBody>
            <a:bodyPr wrap="square" rtlCol="0">
              <a:spAutoFit/>
            </a:bodyP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4000" b="1" i="0" u="none" strike="noStrike" kern="0" cap="none" spc="0" normalizeH="0" baseline="0" noProof="0" dirty="0" smtClean="0">
                  <a:ln>
                    <a:noFill/>
                  </a:ln>
                  <a:solidFill>
                    <a:prstClr val="black">
                      <a:lumMod val="65000"/>
                      <a:lumOff val="35000"/>
                    </a:prstClr>
                  </a:solidFill>
                  <a:effectLst/>
                  <a:uLnTx/>
                  <a:uFillTx/>
                  <a:latin typeface="华文行楷" panose="02010800040101010101" charset="-122"/>
                  <a:ea typeface="华文行楷" panose="02010800040101010101" charset="-122"/>
                </a:rPr>
                <a:t>叁</a:t>
              </a:r>
              <a:endParaRPr kumimoji="0" lang="zh-CN" altLang="en-US" sz="4000" b="1" i="0" u="none" strike="noStrike" kern="0" cap="none" spc="0" normalizeH="0" baseline="0" noProof="0" dirty="0" smtClean="0">
                <a:ln>
                  <a:noFill/>
                </a:ln>
                <a:solidFill>
                  <a:prstClr val="black">
                    <a:lumMod val="65000"/>
                    <a:lumOff val="35000"/>
                  </a:prstClr>
                </a:solidFill>
                <a:effectLst/>
                <a:uLnTx/>
                <a:uFillTx/>
                <a:latin typeface="华文行楷" panose="02010800040101010101" charset="-122"/>
                <a:ea typeface="华文行楷" panose="02010800040101010101" charset="-122"/>
              </a:endParaRPr>
            </a:p>
          </p:txBody>
        </p:sp>
      </p:grpSp>
      <p:grpSp>
        <p:nvGrpSpPr>
          <p:cNvPr id="18" name="组合 17"/>
          <p:cNvGrpSpPr/>
          <p:nvPr/>
        </p:nvGrpSpPr>
        <p:grpSpPr>
          <a:xfrm>
            <a:off x="9390380" y="2253615"/>
            <a:ext cx="1710055" cy="1674495"/>
            <a:chOff x="1770482" y="1633178"/>
            <a:chExt cx="2001678" cy="2001678"/>
          </a:xfrm>
        </p:grpSpPr>
        <p:pic>
          <p:nvPicPr>
            <p:cNvPr id="19" name="图片 18"/>
            <p:cNvPicPr>
              <a:picLocks noChangeAspect="1"/>
            </p:cNvPicPr>
            <p:nvPr/>
          </p:nvPicPr>
          <p:blipFill>
            <a:blip r:embed="rId3" cstate="screen"/>
            <a:stretch>
              <a:fillRect/>
            </a:stretch>
          </p:blipFill>
          <p:spPr>
            <a:xfrm>
              <a:off x="1770482" y="1633178"/>
              <a:ext cx="2001678" cy="2001678"/>
            </a:xfrm>
            <a:prstGeom prst="rect">
              <a:avLst/>
            </a:prstGeom>
          </p:spPr>
        </p:pic>
        <p:sp>
          <p:nvSpPr>
            <p:cNvPr id="20" name="椭圆 19"/>
            <p:cNvSpPr/>
            <p:nvPr/>
          </p:nvSpPr>
          <p:spPr>
            <a:xfrm>
              <a:off x="1827922" y="1690618"/>
              <a:ext cx="1886798" cy="1886798"/>
            </a:xfrm>
            <a:prstGeom prst="ellipse">
              <a:avLst/>
            </a:prstGeom>
            <a:solidFill>
              <a:srgbClr val="FFFFFF">
                <a:alpha val="50196"/>
              </a:srgbClr>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华文行楷" panose="02010800040101010101" charset="-122"/>
                <a:ea typeface="华文行楷" panose="02010800040101010101" charset="-122"/>
                <a:cs typeface="+mn-cs"/>
              </a:endParaRPr>
            </a:p>
          </p:txBody>
        </p:sp>
        <p:sp>
          <p:nvSpPr>
            <p:cNvPr id="21" name="文本框 15"/>
            <p:cNvSpPr txBox="1"/>
            <p:nvPr/>
          </p:nvSpPr>
          <p:spPr>
            <a:xfrm>
              <a:off x="2401989" y="2126186"/>
              <a:ext cx="738664" cy="844849"/>
            </a:xfrm>
            <a:prstGeom prst="rect">
              <a:avLst/>
            </a:prstGeom>
            <a:noFill/>
          </p:spPr>
          <p:txBody>
            <a:bodyPr wrap="square" rtlCol="0">
              <a:spAutoFit/>
            </a:bodyP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4000" b="1" i="0" u="none" strike="noStrike" kern="0" cap="none" spc="0" normalizeH="0" baseline="0" noProof="0" dirty="0" smtClean="0">
                  <a:ln>
                    <a:noFill/>
                  </a:ln>
                  <a:solidFill>
                    <a:prstClr val="black">
                      <a:lumMod val="65000"/>
                      <a:lumOff val="35000"/>
                    </a:prstClr>
                  </a:solidFill>
                  <a:effectLst/>
                  <a:uLnTx/>
                  <a:uFillTx/>
                  <a:latin typeface="华文行楷" panose="02010800040101010101" charset="-122"/>
                  <a:ea typeface="华文行楷" panose="02010800040101010101" charset="-122"/>
                </a:rPr>
                <a:t>肆</a:t>
              </a:r>
              <a:endParaRPr kumimoji="0" lang="zh-CN" altLang="en-US" sz="4000" b="1" i="0" u="none" strike="noStrike" kern="0" cap="none" spc="0" normalizeH="0" baseline="0" noProof="0" dirty="0" smtClean="0">
                <a:ln>
                  <a:noFill/>
                </a:ln>
                <a:solidFill>
                  <a:prstClr val="black">
                    <a:lumMod val="65000"/>
                    <a:lumOff val="35000"/>
                  </a:prstClr>
                </a:solidFill>
                <a:effectLst/>
                <a:uLnTx/>
                <a:uFillTx/>
                <a:latin typeface="华文行楷" panose="02010800040101010101" charset="-122"/>
                <a:ea typeface="华文行楷" panose="02010800040101010101" charset="-122"/>
              </a:endParaRPr>
            </a:p>
          </p:txBody>
        </p:sp>
      </p:grpSp>
      <p:sp>
        <p:nvSpPr>
          <p:cNvPr id="22" name="文本框 21"/>
          <p:cNvSpPr txBox="1"/>
          <p:nvPr/>
        </p:nvSpPr>
        <p:spPr>
          <a:xfrm>
            <a:off x="1033780" y="4232275"/>
            <a:ext cx="1859280" cy="429895"/>
          </a:xfrm>
          <a:prstGeom prst="rect">
            <a:avLst/>
          </a:prstGeom>
          <a:noFill/>
        </p:spPr>
        <p:txBody>
          <a:bodyPr wrap="none" rtlCol="0" anchor="t">
            <a:spAutoFit/>
          </a:bodyPr>
          <a:p>
            <a:r>
              <a:rPr lang="zh-CN" altLang="en-US" sz="2200" dirty="0">
                <a:solidFill>
                  <a:srgbClr val="404040"/>
                </a:solidFill>
                <a:latin typeface="华文行楷" panose="02010800040101010101" charset="-122"/>
                <a:ea typeface="华文行楷" panose="02010800040101010101" charset="-122"/>
                <a:sym typeface="+mn-ea"/>
              </a:rPr>
              <a:t>职业资格模块</a:t>
            </a:r>
            <a:endParaRPr lang="zh-CN" altLang="en-US" sz="2200" dirty="0">
              <a:solidFill>
                <a:srgbClr val="404040"/>
              </a:solidFill>
              <a:latin typeface="华文行楷" panose="02010800040101010101" charset="-122"/>
              <a:ea typeface="华文行楷" panose="02010800040101010101" charset="-122"/>
              <a:sym typeface="+mn-ea"/>
            </a:endParaRPr>
          </a:p>
        </p:txBody>
      </p:sp>
      <p:sp>
        <p:nvSpPr>
          <p:cNvPr id="23" name="文本框 22"/>
          <p:cNvSpPr txBox="1"/>
          <p:nvPr/>
        </p:nvSpPr>
        <p:spPr>
          <a:xfrm>
            <a:off x="3766185" y="4232275"/>
            <a:ext cx="1859280" cy="429895"/>
          </a:xfrm>
          <a:prstGeom prst="rect">
            <a:avLst/>
          </a:prstGeom>
          <a:noFill/>
        </p:spPr>
        <p:txBody>
          <a:bodyPr wrap="none" rtlCol="0" anchor="t">
            <a:spAutoFit/>
          </a:bodyPr>
          <a:p>
            <a:r>
              <a:rPr lang="zh-CN" altLang="en-US" sz="2200" dirty="0">
                <a:solidFill>
                  <a:srgbClr val="404040"/>
                </a:solidFill>
                <a:latin typeface="华文行楷" panose="02010800040101010101" charset="-122"/>
                <a:ea typeface="华文行楷" panose="02010800040101010101" charset="-122"/>
                <a:sym typeface="+mn-ea"/>
              </a:rPr>
              <a:t>高教题库模块</a:t>
            </a:r>
            <a:endParaRPr lang="zh-CN" altLang="en-US" sz="2200" dirty="0">
              <a:solidFill>
                <a:srgbClr val="404040"/>
              </a:solidFill>
              <a:latin typeface="华文行楷" panose="02010800040101010101" charset="-122"/>
              <a:ea typeface="华文行楷" panose="02010800040101010101" charset="-122"/>
              <a:sym typeface="+mn-ea"/>
            </a:endParaRPr>
          </a:p>
        </p:txBody>
      </p:sp>
      <p:sp>
        <p:nvSpPr>
          <p:cNvPr id="24" name="文本框 23"/>
          <p:cNvSpPr txBox="1"/>
          <p:nvPr/>
        </p:nvSpPr>
        <p:spPr>
          <a:xfrm>
            <a:off x="6545580" y="4232275"/>
            <a:ext cx="1859280" cy="429895"/>
          </a:xfrm>
          <a:prstGeom prst="rect">
            <a:avLst/>
          </a:prstGeom>
          <a:noFill/>
        </p:spPr>
        <p:txBody>
          <a:bodyPr wrap="none" rtlCol="0" anchor="t">
            <a:spAutoFit/>
          </a:bodyPr>
          <a:p>
            <a:r>
              <a:rPr lang="zh-CN" altLang="en-US" sz="2200" dirty="0">
                <a:solidFill>
                  <a:srgbClr val="404040"/>
                </a:solidFill>
                <a:latin typeface="华文行楷" panose="02010800040101010101" charset="-122"/>
                <a:ea typeface="华文行楷" panose="02010800040101010101" charset="-122"/>
                <a:sym typeface="+mn-ea"/>
              </a:rPr>
              <a:t>移动应用模块</a:t>
            </a:r>
            <a:endParaRPr lang="zh-CN" altLang="en-US" sz="2200" dirty="0">
              <a:solidFill>
                <a:srgbClr val="404040"/>
              </a:solidFill>
              <a:latin typeface="华文行楷" panose="02010800040101010101" charset="-122"/>
              <a:ea typeface="华文行楷" panose="02010800040101010101" charset="-122"/>
              <a:sym typeface="+mn-ea"/>
            </a:endParaRPr>
          </a:p>
        </p:txBody>
      </p:sp>
      <p:sp>
        <p:nvSpPr>
          <p:cNvPr id="25" name="文本框 24"/>
          <p:cNvSpPr txBox="1"/>
          <p:nvPr/>
        </p:nvSpPr>
        <p:spPr>
          <a:xfrm>
            <a:off x="9594850" y="4232275"/>
            <a:ext cx="1300480" cy="429895"/>
          </a:xfrm>
          <a:prstGeom prst="rect">
            <a:avLst/>
          </a:prstGeom>
          <a:noFill/>
        </p:spPr>
        <p:txBody>
          <a:bodyPr wrap="square" rtlCol="0" anchor="t">
            <a:spAutoFit/>
          </a:bodyPr>
          <a:p>
            <a:r>
              <a:rPr lang="zh-CN" altLang="en-US" sz="2200" dirty="0">
                <a:solidFill>
                  <a:srgbClr val="404040"/>
                </a:solidFill>
                <a:latin typeface="华文行楷" panose="02010800040101010101" charset="-122"/>
                <a:ea typeface="华文行楷" panose="02010800040101010101" charset="-122"/>
                <a:sym typeface="+mn-ea"/>
              </a:rPr>
              <a:t>个人中心</a:t>
            </a:r>
            <a:endParaRPr lang="zh-CN" altLang="en-US" sz="2200" dirty="0">
              <a:solidFill>
                <a:srgbClr val="404040"/>
              </a:solidFill>
              <a:latin typeface="华文行楷" panose="02010800040101010101" charset="-122"/>
              <a:ea typeface="华文行楷" panose="02010800040101010101" charset="-122"/>
              <a:sym typeface="+mn-ea"/>
            </a:endParaRPr>
          </a:p>
        </p:txBody>
      </p:sp>
      <p:sp>
        <p:nvSpPr>
          <p:cNvPr id="27" name="矩形 11"/>
          <p:cNvSpPr>
            <a:spLocks noChangeArrowheads="1"/>
          </p:cNvSpPr>
          <p:nvPr/>
        </p:nvSpPr>
        <p:spPr bwMode="auto">
          <a:xfrm>
            <a:off x="3833495" y="463221"/>
            <a:ext cx="44119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产品主要功能及服务</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spTree>
    <p:custDataLst>
      <p:tags r:id="rId4"/>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35710" y="1579245"/>
            <a:ext cx="9720000" cy="3329305"/>
          </a:xfrm>
          <a:prstGeom prst="rect">
            <a:avLst/>
          </a:prstGeom>
          <a:noFill/>
          <a:ln>
            <a:noFill/>
          </a:ln>
        </p:spPr>
        <p:txBody>
          <a:bodyPr wrap="square">
            <a:spAutoFit/>
          </a:bodyPr>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zh-CN"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rPr>
              <a:t>职业资格模块</a:t>
            </a:r>
            <a:endParaRPr kumimoji="0" lang="zh-CN" altLang="zh-CN"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endParaRPr>
          </a:p>
          <a:p>
            <a:pPr marL="0" marR="0" lvl="0" indent="0" algn="l" defTabSz="914400" rtl="0" eaLnBrk="1" fontAlgn="base" latinLnBrk="0" hangingPunct="1">
              <a:lnSpc>
                <a:spcPct val="190000"/>
              </a:lnSpc>
              <a:spcBef>
                <a:spcPct val="0"/>
              </a:spcBef>
              <a:spcAft>
                <a:spcPct val="0"/>
              </a:spcAft>
              <a:buClrTx/>
              <a:buSzTx/>
              <a:buFontTx/>
              <a:buNone/>
              <a:defRPr/>
            </a:pPr>
            <a:r>
              <a:rPr lang="zh-CN" altLang="en-US" sz="1900" b="1" dirty="0">
                <a:solidFill>
                  <a:schemeClr val="tx1">
                    <a:lumMod val="50000"/>
                    <a:lumOff val="50000"/>
                  </a:schemeClr>
                </a:solidFill>
                <a:latin typeface="楷体" panose="02010609060101010101" charset="-122"/>
                <a:ea typeface="楷体" panose="02010609060101010101" charset="-122"/>
                <a:sym typeface="+mn-ea"/>
              </a:rPr>
              <a:t>职业资格模块提供使用者多角度、全方位的利用资源进行考前复习训练。对比同类产品，平台新增了试题库的资源应用，可以响应考试科目下全部试题的单题浏览、练习、章节练习、每日一练等功能；产品同时继承了原有的在线模考功能，并对原有的专项练习、随机组卷功能进行了优化和升级。</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90000"/>
              </a:lnSpc>
              <a:spcBef>
                <a:spcPct val="0"/>
              </a:spcBef>
              <a:spcAft>
                <a:spcPct val="0"/>
              </a:spcAft>
              <a:buClrTx/>
              <a:buSzTx/>
              <a:buFontTx/>
              <a:buNone/>
              <a:defRPr/>
            </a:pP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p:txBody>
      </p:sp>
      <p:sp>
        <p:nvSpPr>
          <p:cNvPr id="27" name="矩形 11"/>
          <p:cNvSpPr>
            <a:spLocks noChangeArrowheads="1"/>
          </p:cNvSpPr>
          <p:nvPr/>
        </p:nvSpPr>
        <p:spPr bwMode="auto">
          <a:xfrm>
            <a:off x="3833495" y="463221"/>
            <a:ext cx="44119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产品主要功能及服务</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7" name="图片 6" descr="12529c14dfd4c6d8c750deee304ceb82e2fd5883b4307-Pap4h0"/>
          <p:cNvPicPr>
            <a:picLocks noChangeAspect="1"/>
          </p:cNvPicPr>
          <p:nvPr/>
        </p:nvPicPr>
        <p:blipFill>
          <a:blip r:embed="rId3">
            <a:lum contrast="-6000"/>
          </a:blip>
          <a:stretch>
            <a:fillRect/>
          </a:stretch>
        </p:blipFill>
        <p:spPr>
          <a:xfrm>
            <a:off x="820420" y="1311275"/>
            <a:ext cx="970915" cy="970915"/>
          </a:xfrm>
          <a:prstGeom prst="rect">
            <a:avLst/>
          </a:prstGeom>
        </p:spPr>
      </p:pic>
    </p:spTree>
    <p:custDataLst>
      <p:tags r:id="rId4"/>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p:cNvPicPr>
            <a:picLocks noChangeAspect="1"/>
          </p:cNvPicPr>
          <p:nvPr/>
        </p:nvPicPr>
        <p:blipFill>
          <a:blip r:embed="rId3"/>
          <a:stretch>
            <a:fillRect/>
          </a:stretch>
        </p:blipFill>
        <p:spPr>
          <a:xfrm>
            <a:off x="387985" y="1146175"/>
            <a:ext cx="8312150" cy="5349875"/>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pic>
        <p:nvPicPr>
          <p:cNvPr id="6" name="图片 5"/>
          <p:cNvPicPr>
            <a:picLocks noChangeAspect="1"/>
          </p:cNvPicPr>
          <p:nvPr/>
        </p:nvPicPr>
        <p:blipFill>
          <a:blip r:embed="rId4"/>
          <a:stretch>
            <a:fillRect/>
          </a:stretch>
        </p:blipFill>
        <p:spPr>
          <a:xfrm>
            <a:off x="1934845" y="881380"/>
            <a:ext cx="6765290" cy="4013835"/>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pic>
        <p:nvPicPr>
          <p:cNvPr id="7" name="图片 6"/>
          <p:cNvPicPr>
            <a:picLocks noChangeAspect="1"/>
          </p:cNvPicPr>
          <p:nvPr/>
        </p:nvPicPr>
        <p:blipFill>
          <a:blip r:embed="rId5"/>
          <a:stretch>
            <a:fillRect/>
          </a:stretch>
        </p:blipFill>
        <p:spPr>
          <a:xfrm>
            <a:off x="3314065" y="603250"/>
            <a:ext cx="7675880" cy="5095240"/>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pic>
        <p:nvPicPr>
          <p:cNvPr id="8" name="图片 7"/>
          <p:cNvPicPr>
            <a:picLocks noChangeAspect="1"/>
          </p:cNvPicPr>
          <p:nvPr/>
        </p:nvPicPr>
        <p:blipFill>
          <a:blip r:embed="rId6"/>
          <a:stretch>
            <a:fillRect/>
          </a:stretch>
        </p:blipFill>
        <p:spPr>
          <a:xfrm>
            <a:off x="4392295" y="426720"/>
            <a:ext cx="7412355" cy="6069330"/>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36345" y="1503045"/>
            <a:ext cx="9720000" cy="2640330"/>
          </a:xfrm>
          <a:prstGeom prst="rect">
            <a:avLst/>
          </a:prstGeom>
          <a:noFill/>
          <a:ln>
            <a:noFill/>
          </a:ln>
        </p:spPr>
        <p:txBody>
          <a:bodyPr wrap="square">
            <a:spAutoFit/>
          </a:bodyPr>
          <a:p>
            <a:pPr marL="342900" marR="0" lvl="0" indent="-342900" algn="l" defTabSz="914400" rtl="0" eaLnBrk="1" fontAlgn="base" latinLnBrk="0" hangingPunct="1">
              <a:lnSpc>
                <a:spcPct val="180000"/>
              </a:lnSpc>
              <a:spcBef>
                <a:spcPct val="0"/>
              </a:spcBef>
              <a:spcAft>
                <a:spcPct val="0"/>
              </a:spcAft>
              <a:buClrTx/>
              <a:buSzTx/>
              <a:buFont typeface="Wingdings" panose="05000000000000000000" pitchFamily="2" charset="2"/>
              <a:buChar char="Ø"/>
              <a:defRPr/>
            </a:pPr>
            <a:r>
              <a:rPr kumimoji="0" lang="zh-CN" altLang="zh-CN"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rPr>
              <a:t>高教题库模块</a:t>
            </a:r>
            <a:endParaRPr kumimoji="0" lang="zh-CN" altLang="zh-CN"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endParaRPr>
          </a:p>
          <a:p>
            <a:pPr marL="0" marR="0" lvl="0" indent="0" algn="l" defTabSz="914400" rtl="0" eaLnBrk="1" fontAlgn="base" latinLnBrk="0" hangingPunct="1">
              <a:lnSpc>
                <a:spcPct val="180000"/>
              </a:lnSpc>
              <a:spcBef>
                <a:spcPct val="0"/>
              </a:spcBef>
              <a:spcAft>
                <a:spcPct val="0"/>
              </a:spcAft>
              <a:buClrTx/>
              <a:buSzTx/>
              <a:buFontTx/>
              <a:buNone/>
              <a:defRPr/>
            </a:pPr>
            <a:r>
              <a:rPr lang="zh-CN" altLang="en-US" sz="1900" b="1" dirty="0">
                <a:solidFill>
                  <a:schemeClr val="tx1">
                    <a:lumMod val="50000"/>
                    <a:lumOff val="50000"/>
                  </a:schemeClr>
                </a:solidFill>
                <a:latin typeface="楷体" panose="02010609060101010101" charset="-122"/>
                <a:ea typeface="楷体" panose="02010609060101010101" charset="-122"/>
                <a:sym typeface="+mn-ea"/>
              </a:rPr>
              <a:t>高教题库模块是以高校专业课程试题试卷为主要内容组织生成的学习资源，不仅组织了按学科分类的试题库资源，同时组织与学科对应的真题模拟试卷，除此之外，还提供单独的章节练习和专项练习功能供使用者学习并练习。</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70000"/>
              </a:lnSpc>
              <a:spcBef>
                <a:spcPct val="0"/>
              </a:spcBef>
              <a:spcAft>
                <a:spcPct val="0"/>
              </a:spcAft>
              <a:buClrTx/>
              <a:buSzTx/>
              <a:buFontTx/>
              <a:buNone/>
              <a:defRPr/>
            </a:pPr>
            <a:endParaRPr kumimoji="0" lang="zh-CN" altLang="en-US" sz="1600" b="1"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endParaRPr>
          </a:p>
        </p:txBody>
      </p:sp>
      <p:sp>
        <p:nvSpPr>
          <p:cNvPr id="27" name="矩形 11"/>
          <p:cNvSpPr>
            <a:spLocks noChangeArrowheads="1"/>
          </p:cNvSpPr>
          <p:nvPr/>
        </p:nvSpPr>
        <p:spPr bwMode="auto">
          <a:xfrm>
            <a:off x="3833495" y="463221"/>
            <a:ext cx="44119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产品主要功能及服务</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3" name="图片 2" descr="12529c14dfd4c6d8c750deee304ceb82e2fd5883b4307-Pap4h0"/>
          <p:cNvPicPr>
            <a:picLocks noChangeAspect="1"/>
          </p:cNvPicPr>
          <p:nvPr/>
        </p:nvPicPr>
        <p:blipFill>
          <a:blip r:embed="rId3">
            <a:lum contrast="-6000"/>
          </a:blip>
          <a:stretch>
            <a:fillRect/>
          </a:stretch>
        </p:blipFill>
        <p:spPr>
          <a:xfrm>
            <a:off x="820420" y="1311275"/>
            <a:ext cx="970915" cy="970915"/>
          </a:xfrm>
          <a:prstGeom prst="rect">
            <a:avLst/>
          </a:prstGeom>
        </p:spPr>
      </p:pic>
    </p:spTree>
    <p:custDataLst>
      <p:tags r:id="rId4"/>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94653"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9" name="图片 8"/>
          <p:cNvPicPr>
            <a:picLocks noChangeAspect="1"/>
          </p:cNvPicPr>
          <p:nvPr/>
        </p:nvPicPr>
        <p:blipFill>
          <a:blip r:embed="rId3"/>
          <a:stretch>
            <a:fillRect/>
          </a:stretch>
        </p:blipFill>
        <p:spPr>
          <a:xfrm>
            <a:off x="394970" y="1336040"/>
            <a:ext cx="7011035" cy="5079365"/>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pic>
        <p:nvPicPr>
          <p:cNvPr id="10" name="图片 9"/>
          <p:cNvPicPr>
            <a:picLocks noChangeAspect="1"/>
          </p:cNvPicPr>
          <p:nvPr/>
        </p:nvPicPr>
        <p:blipFill>
          <a:blip r:embed="rId4"/>
          <a:stretch>
            <a:fillRect/>
          </a:stretch>
        </p:blipFill>
        <p:spPr>
          <a:xfrm>
            <a:off x="1262380" y="652780"/>
            <a:ext cx="8778875" cy="5314315"/>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pic>
        <p:nvPicPr>
          <p:cNvPr id="11" name="图片 10"/>
          <p:cNvPicPr>
            <a:picLocks noChangeAspect="1"/>
          </p:cNvPicPr>
          <p:nvPr/>
        </p:nvPicPr>
        <p:blipFill>
          <a:blip r:embed="rId5"/>
          <a:stretch>
            <a:fillRect/>
          </a:stretch>
        </p:blipFill>
        <p:spPr>
          <a:xfrm>
            <a:off x="2818130" y="471170"/>
            <a:ext cx="8993505" cy="5495925"/>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36345" y="1579245"/>
            <a:ext cx="9720000" cy="3265170"/>
          </a:xfrm>
          <a:prstGeom prst="rect">
            <a:avLst/>
          </a:prstGeom>
          <a:noFill/>
          <a:ln>
            <a:noFill/>
          </a:ln>
        </p:spPr>
        <p:txBody>
          <a:bodyPr wrap="square">
            <a:spAutoFit/>
          </a:bodyPr>
          <a:p>
            <a:pPr marL="342900" marR="0" lvl="0" indent="-342900" algn="l" defTabSz="914400" rtl="0" eaLnBrk="1" fontAlgn="base" latinLnBrk="0" hangingPunct="1">
              <a:lnSpc>
                <a:spcPct val="160000"/>
              </a:lnSpc>
              <a:spcBef>
                <a:spcPct val="0"/>
              </a:spcBef>
              <a:spcAft>
                <a:spcPct val="0"/>
              </a:spcAft>
              <a:buClrTx/>
              <a:buSzTx/>
              <a:buFont typeface="Wingdings" panose="05000000000000000000" pitchFamily="2" charset="2"/>
              <a:buChar char="Ø"/>
              <a:defRPr/>
            </a:pPr>
            <a:r>
              <a:rPr kumimoji="0" lang="zh-CN" altLang="zh-CN"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rPr>
              <a:t>移动功能模块</a:t>
            </a:r>
            <a:endParaRPr kumimoji="0" lang="zh-CN" altLang="zh-CN"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endParaRPr>
          </a:p>
          <a:p>
            <a:pPr marL="0" marR="0" lvl="0" indent="0" algn="l" defTabSz="914400" rtl="0" eaLnBrk="1" fontAlgn="base" latinLnBrk="0" hangingPunct="1">
              <a:lnSpc>
                <a:spcPct val="160000"/>
              </a:lnSpc>
              <a:spcBef>
                <a:spcPct val="0"/>
              </a:spcBef>
              <a:spcAft>
                <a:spcPct val="0"/>
              </a:spcAft>
              <a:buClrTx/>
              <a:buSzTx/>
              <a:buFontTx/>
              <a:buNone/>
              <a:defRPr/>
            </a:pPr>
            <a:r>
              <a:rPr lang="zh-CN" altLang="en-US" sz="1900" b="1" dirty="0">
                <a:solidFill>
                  <a:schemeClr val="tx1">
                    <a:lumMod val="50000"/>
                    <a:lumOff val="50000"/>
                  </a:schemeClr>
                </a:solidFill>
                <a:latin typeface="楷体" panose="02010609060101010101" charset="-122"/>
                <a:ea typeface="楷体" panose="02010609060101010101" charset="-122"/>
                <a:sym typeface="+mn-ea"/>
              </a:rPr>
              <a:t>第一种移动应用解决方案——</a:t>
            </a:r>
            <a:r>
              <a:rPr lang="zh-CN" altLang="zh-CN" sz="1900" b="1" noProof="0" dirty="0" smtClean="0">
                <a:ln>
                  <a:noFill/>
                </a:ln>
                <a:solidFill>
                  <a:schemeClr val="tx1">
                    <a:lumMod val="50000"/>
                    <a:lumOff val="50000"/>
                  </a:schemeClr>
                </a:solidFill>
                <a:effectLst/>
                <a:uLnTx/>
                <a:uFillTx/>
                <a:latin typeface="+mn-ea"/>
                <a:sym typeface="+mn-ea"/>
              </a:rPr>
              <a:t>维普考试APP</a:t>
            </a:r>
            <a:endParaRPr kumimoji="0" lang="zh-CN" altLang="zh-CN" sz="1600" b="1" i="0" u="none" strike="noStrike" kern="1200" cap="none" spc="0" normalizeH="0" baseline="0" noProof="0" dirty="0" smtClean="0">
              <a:ln>
                <a:noFill/>
              </a:ln>
              <a:solidFill>
                <a:schemeClr val="tx1">
                  <a:lumMod val="50000"/>
                  <a:lumOff val="50000"/>
                </a:schemeClr>
              </a:solidFill>
              <a:effectLst/>
              <a:uLnTx/>
              <a:uFillTx/>
              <a:latin typeface="+mn-ea"/>
              <a:ea typeface="+mn-ea"/>
              <a:cs typeface="+mn-cs"/>
            </a:endParaRPr>
          </a:p>
          <a:p>
            <a:pPr marL="0" marR="0" lvl="0" indent="0" algn="l" defTabSz="914400" rtl="0" eaLnBrk="1" fontAlgn="base" latinLnBrk="0" hangingPunct="1">
              <a:lnSpc>
                <a:spcPct val="160000"/>
              </a:lnSpc>
              <a:spcBef>
                <a:spcPct val="0"/>
              </a:spcBef>
              <a:spcAft>
                <a:spcPct val="0"/>
              </a:spcAft>
              <a:buClrTx/>
              <a:buSzTx/>
              <a:buFontTx/>
              <a:buNone/>
              <a:defRPr/>
            </a:pPr>
            <a:r>
              <a:rPr lang="zh-CN" altLang="en-US" sz="1900" b="1" dirty="0">
                <a:solidFill>
                  <a:schemeClr val="tx1">
                    <a:lumMod val="50000"/>
                    <a:lumOff val="50000"/>
                  </a:schemeClr>
                </a:solidFill>
                <a:latin typeface="楷体" panose="02010609060101010101" charset="-122"/>
                <a:ea typeface="楷体" panose="02010609060101010101" charset="-122"/>
                <a:sym typeface="+mn-ea"/>
              </a:rPr>
              <a:t>“维普考试”是基于本平台开发的一款APP应用，用户下载安装该应用后，绑定有权限的机构即可使用完整服务，随时随地调用本平台的各类试题，APP为使用者提供每日闯关、我的错题等个性化应用功能，帮助使用者利用碎片时间完成高效率的学习。</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60000"/>
              </a:lnSpc>
              <a:spcBef>
                <a:spcPct val="0"/>
              </a:spcBef>
              <a:spcAft>
                <a:spcPct val="0"/>
              </a:spcAft>
              <a:buClrTx/>
              <a:buSzTx/>
              <a:buFontTx/>
              <a:buNone/>
              <a:defRPr/>
            </a:pPr>
            <a:endParaRPr kumimoji="0" lang="zh-CN" altLang="en-US" sz="1600" b="1"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70000"/>
              </a:lnSpc>
              <a:spcBef>
                <a:spcPct val="0"/>
              </a:spcBef>
              <a:spcAft>
                <a:spcPct val="0"/>
              </a:spcAft>
              <a:buClrTx/>
              <a:buSzTx/>
              <a:buFontTx/>
              <a:buNone/>
              <a:defRPr/>
            </a:pPr>
            <a:endParaRPr kumimoji="0" lang="zh-CN" altLang="en-US" sz="1600" b="1"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endParaRPr>
          </a:p>
        </p:txBody>
      </p:sp>
      <p:sp>
        <p:nvSpPr>
          <p:cNvPr id="27" name="矩形 11"/>
          <p:cNvSpPr>
            <a:spLocks noChangeArrowheads="1"/>
          </p:cNvSpPr>
          <p:nvPr/>
        </p:nvSpPr>
        <p:spPr bwMode="auto">
          <a:xfrm>
            <a:off x="3833495" y="463221"/>
            <a:ext cx="44119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产品主要功能及服务</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3" name="图片 2" descr="12529c14dfd4c6d8c750deee304ceb82e2fd5883b4307-Pap4h0"/>
          <p:cNvPicPr>
            <a:picLocks noChangeAspect="1"/>
          </p:cNvPicPr>
          <p:nvPr/>
        </p:nvPicPr>
        <p:blipFill>
          <a:blip r:embed="rId3">
            <a:lum contrast="-6000"/>
          </a:blip>
          <a:stretch>
            <a:fillRect/>
          </a:stretch>
        </p:blipFill>
        <p:spPr>
          <a:xfrm>
            <a:off x="820420" y="1311275"/>
            <a:ext cx="970915" cy="970915"/>
          </a:xfrm>
          <a:prstGeom prst="rect">
            <a:avLst/>
          </a:prstGeom>
        </p:spPr>
      </p:pic>
    </p:spTree>
    <p:custDataLst>
      <p:tags r:id="rId4"/>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0" name="组合 9"/>
          <p:cNvGrpSpPr/>
          <p:nvPr/>
        </p:nvGrpSpPr>
        <p:grpSpPr>
          <a:xfrm>
            <a:off x="2139950" y="1235710"/>
            <a:ext cx="1413510" cy="2710815"/>
            <a:chOff x="4157" y="3502"/>
            <a:chExt cx="2226" cy="4269"/>
          </a:xfrm>
        </p:grpSpPr>
        <p:sp>
          <p:nvSpPr>
            <p:cNvPr id="2" name="文本框 1"/>
            <p:cNvSpPr txBox="1"/>
            <p:nvPr/>
          </p:nvSpPr>
          <p:spPr>
            <a:xfrm>
              <a:off x="4157" y="3502"/>
              <a:ext cx="2226" cy="4269"/>
            </a:xfrm>
            <a:prstGeom prst="rect">
              <a:avLst/>
            </a:prstGeom>
            <a:noFill/>
          </p:spPr>
          <p:txBody>
            <a:bodyPr vert="eaVert" wrap="square" rtlCol="0">
              <a:spAutoFit/>
            </a:bodyPr>
            <a:p>
              <a:pPr algn="l"/>
              <a:r>
                <a:rPr lang="zh-CN" altLang="en-US" sz="8000">
                  <a:solidFill>
                    <a:srgbClr val="DFD2B1"/>
                  </a:solidFill>
                  <a:latin typeface="华文行楷" panose="02010800040101010101" charset="-122"/>
                  <a:ea typeface="华文行楷" panose="02010800040101010101" charset="-122"/>
                </a:rPr>
                <a:t>目录</a:t>
              </a:r>
              <a:endParaRPr lang="zh-CN" altLang="en-US" sz="8000">
                <a:solidFill>
                  <a:srgbClr val="DFD2B1"/>
                </a:solidFill>
                <a:latin typeface="华文行楷" panose="02010800040101010101" charset="-122"/>
                <a:ea typeface="华文行楷" panose="02010800040101010101" charset="-122"/>
              </a:endParaRPr>
            </a:p>
          </p:txBody>
        </p:sp>
        <p:sp>
          <p:nvSpPr>
            <p:cNvPr id="4" name="文本框 3"/>
            <p:cNvSpPr txBox="1"/>
            <p:nvPr/>
          </p:nvSpPr>
          <p:spPr>
            <a:xfrm>
              <a:off x="4521" y="3820"/>
              <a:ext cx="481" cy="1206"/>
            </a:xfrm>
            <a:prstGeom prst="rect">
              <a:avLst/>
            </a:prstGeom>
            <a:noFill/>
          </p:spPr>
          <p:txBody>
            <a:bodyPr vert="eaVert" wrap="square" rtlCol="0">
              <a:spAutoFit/>
            </a:bodyPr>
            <a:p>
              <a:pPr algn="dist"/>
              <a:r>
                <a:rPr lang="zh-CN" altLang="en-US" sz="800">
                  <a:solidFill>
                    <a:srgbClr val="DFD2B1"/>
                  </a:solidFill>
                </a:rPr>
                <a:t>Catalog</a:t>
              </a:r>
              <a:endParaRPr lang="zh-CN" altLang="en-US" sz="800">
                <a:solidFill>
                  <a:srgbClr val="DFD2B1"/>
                </a:solidFill>
              </a:endParaRPr>
            </a:p>
          </p:txBody>
        </p:sp>
      </p:grpSp>
      <p:sp>
        <p:nvSpPr>
          <p:cNvPr id="7" name="文本框 6"/>
          <p:cNvSpPr txBox="1"/>
          <p:nvPr/>
        </p:nvSpPr>
        <p:spPr>
          <a:xfrm>
            <a:off x="4754245" y="2134870"/>
            <a:ext cx="567055" cy="1996440"/>
          </a:xfrm>
          <a:prstGeom prst="rect">
            <a:avLst/>
          </a:prstGeom>
          <a:noFill/>
        </p:spPr>
        <p:txBody>
          <a:bodyPr vert="eaVert" wrap="none" rtlCol="0">
            <a:spAutoFit/>
          </a:bodyPr>
          <a:p>
            <a:r>
              <a:rPr lang="zh-CN" altLang="en-US" sz="2500">
                <a:solidFill>
                  <a:schemeClr val="bg1"/>
                </a:solidFill>
                <a:latin typeface="华文行楷" panose="02010800040101010101" charset="-122"/>
                <a:ea typeface="华文行楷" panose="02010800040101010101" charset="-122"/>
              </a:rPr>
              <a:t>产品开发愿景</a:t>
            </a:r>
            <a:endParaRPr lang="zh-CN" altLang="en-US" sz="2500">
              <a:solidFill>
                <a:schemeClr val="bg1"/>
              </a:solidFill>
              <a:latin typeface="华文行楷" panose="02010800040101010101" charset="-122"/>
              <a:ea typeface="华文行楷" panose="02010800040101010101" charset="-122"/>
            </a:endParaRPr>
          </a:p>
        </p:txBody>
      </p:sp>
      <p:sp>
        <p:nvSpPr>
          <p:cNvPr id="23" name="文本框 22"/>
          <p:cNvSpPr txBox="1"/>
          <p:nvPr/>
        </p:nvSpPr>
        <p:spPr>
          <a:xfrm>
            <a:off x="4740910" y="1216660"/>
            <a:ext cx="670560" cy="783590"/>
          </a:xfrm>
          <a:prstGeom prst="rect">
            <a:avLst/>
          </a:prstGeom>
          <a:noFill/>
        </p:spPr>
        <p:txBody>
          <a:bodyPr wrap="square" rtlCol="0">
            <a:spAutoFit/>
          </a:bodyPr>
          <a:p>
            <a:pPr algn="ctr"/>
            <a:r>
              <a:rPr lang="zh-CN" altLang="en-US" sz="4500" u="sng">
                <a:solidFill>
                  <a:srgbClr val="DFD2B1"/>
                </a:solidFill>
                <a:latin typeface="华文行楷" panose="02010800040101010101" charset="-122"/>
                <a:ea typeface="华文行楷" panose="02010800040101010101" charset="-122"/>
              </a:rPr>
              <a:t>壹</a:t>
            </a:r>
            <a:endParaRPr lang="zh-CN" altLang="en-US" sz="4500" u="sng">
              <a:solidFill>
                <a:srgbClr val="DFD2B1"/>
              </a:solidFill>
              <a:latin typeface="华文行楷" panose="02010800040101010101" charset="-122"/>
              <a:ea typeface="华文行楷" panose="02010800040101010101" charset="-122"/>
            </a:endParaRPr>
          </a:p>
        </p:txBody>
      </p:sp>
      <p:sp>
        <p:nvSpPr>
          <p:cNvPr id="27" name="文本框 26"/>
          <p:cNvSpPr txBox="1"/>
          <p:nvPr/>
        </p:nvSpPr>
        <p:spPr>
          <a:xfrm>
            <a:off x="5973445" y="2134870"/>
            <a:ext cx="567055" cy="2948940"/>
          </a:xfrm>
          <a:prstGeom prst="rect">
            <a:avLst/>
          </a:prstGeom>
          <a:noFill/>
        </p:spPr>
        <p:txBody>
          <a:bodyPr vert="eaVert" wrap="none" rtlCol="0">
            <a:spAutoFit/>
          </a:bodyPr>
          <a:p>
            <a:r>
              <a:rPr lang="zh-CN" altLang="en-US" sz="2500">
                <a:solidFill>
                  <a:schemeClr val="bg1"/>
                </a:solidFill>
                <a:latin typeface="华文行楷" panose="02010800040101010101" charset="-122"/>
                <a:ea typeface="华文行楷" panose="02010800040101010101" charset="-122"/>
              </a:rPr>
              <a:t>产品概述及产品价值</a:t>
            </a:r>
            <a:endParaRPr lang="zh-CN" altLang="en-US" sz="2500">
              <a:solidFill>
                <a:schemeClr val="bg1"/>
              </a:solidFill>
              <a:latin typeface="华文行楷" panose="02010800040101010101" charset="-122"/>
              <a:ea typeface="华文行楷" panose="02010800040101010101" charset="-122"/>
            </a:endParaRPr>
          </a:p>
        </p:txBody>
      </p:sp>
      <p:sp>
        <p:nvSpPr>
          <p:cNvPr id="35" name="文本框 34"/>
          <p:cNvSpPr txBox="1"/>
          <p:nvPr/>
        </p:nvSpPr>
        <p:spPr>
          <a:xfrm>
            <a:off x="5960110" y="1216660"/>
            <a:ext cx="670560" cy="783590"/>
          </a:xfrm>
          <a:prstGeom prst="rect">
            <a:avLst/>
          </a:prstGeom>
          <a:noFill/>
        </p:spPr>
        <p:txBody>
          <a:bodyPr wrap="square" rtlCol="0">
            <a:spAutoFit/>
          </a:bodyPr>
          <a:p>
            <a:pPr algn="ctr"/>
            <a:r>
              <a:rPr lang="zh-CN" altLang="en-US" sz="4500" u="sng">
                <a:solidFill>
                  <a:srgbClr val="DFD2B1"/>
                </a:solidFill>
                <a:latin typeface="华文行楷" panose="02010800040101010101" charset="-122"/>
                <a:ea typeface="华文行楷" panose="02010800040101010101" charset="-122"/>
              </a:rPr>
              <a:t>贰</a:t>
            </a:r>
            <a:endParaRPr lang="zh-CN" altLang="en-US" sz="4500" u="sng">
              <a:solidFill>
                <a:srgbClr val="DFD2B1"/>
              </a:solidFill>
              <a:latin typeface="华文行楷" panose="02010800040101010101" charset="-122"/>
              <a:ea typeface="华文行楷" panose="02010800040101010101" charset="-122"/>
            </a:endParaRPr>
          </a:p>
        </p:txBody>
      </p:sp>
      <p:sp>
        <p:nvSpPr>
          <p:cNvPr id="47" name="文本框 46"/>
          <p:cNvSpPr txBox="1"/>
          <p:nvPr/>
        </p:nvSpPr>
        <p:spPr>
          <a:xfrm>
            <a:off x="7192645" y="2134870"/>
            <a:ext cx="567055" cy="2948940"/>
          </a:xfrm>
          <a:prstGeom prst="rect">
            <a:avLst/>
          </a:prstGeom>
          <a:noFill/>
        </p:spPr>
        <p:txBody>
          <a:bodyPr vert="eaVert" wrap="none" rtlCol="0">
            <a:spAutoFit/>
          </a:bodyPr>
          <a:p>
            <a:r>
              <a:rPr lang="zh-CN" altLang="en-US" sz="2500">
                <a:solidFill>
                  <a:schemeClr val="bg1"/>
                </a:solidFill>
                <a:latin typeface="华文行楷" panose="02010800040101010101" charset="-122"/>
                <a:ea typeface="华文行楷" panose="02010800040101010101" charset="-122"/>
              </a:rPr>
              <a:t>产品主要功能及服务</a:t>
            </a:r>
            <a:endParaRPr lang="zh-CN" altLang="en-US" sz="2500">
              <a:solidFill>
                <a:schemeClr val="bg1"/>
              </a:solidFill>
              <a:latin typeface="华文行楷" panose="02010800040101010101" charset="-122"/>
              <a:ea typeface="华文行楷" panose="02010800040101010101" charset="-122"/>
            </a:endParaRPr>
          </a:p>
        </p:txBody>
      </p:sp>
      <p:sp>
        <p:nvSpPr>
          <p:cNvPr id="55" name="文本框 54"/>
          <p:cNvSpPr txBox="1"/>
          <p:nvPr/>
        </p:nvSpPr>
        <p:spPr>
          <a:xfrm>
            <a:off x="7179310" y="1216660"/>
            <a:ext cx="670560" cy="783590"/>
          </a:xfrm>
          <a:prstGeom prst="rect">
            <a:avLst/>
          </a:prstGeom>
          <a:noFill/>
        </p:spPr>
        <p:txBody>
          <a:bodyPr wrap="square" rtlCol="0">
            <a:spAutoFit/>
          </a:bodyPr>
          <a:p>
            <a:pPr algn="ctr"/>
            <a:r>
              <a:rPr lang="zh-CN" altLang="en-US" sz="4500" u="sng">
                <a:solidFill>
                  <a:srgbClr val="DFD2B1"/>
                </a:solidFill>
                <a:latin typeface="华文行楷" panose="02010800040101010101" charset="-122"/>
                <a:ea typeface="华文行楷" panose="02010800040101010101" charset="-122"/>
              </a:rPr>
              <a:t>叁</a:t>
            </a:r>
            <a:endParaRPr lang="zh-CN" altLang="en-US" sz="4500" u="sng">
              <a:solidFill>
                <a:srgbClr val="DFD2B1"/>
              </a:solidFill>
              <a:latin typeface="华文行楷" panose="02010800040101010101" charset="-122"/>
              <a:ea typeface="华文行楷" panose="02010800040101010101" charset="-122"/>
            </a:endParaRPr>
          </a:p>
        </p:txBody>
      </p:sp>
      <p:sp>
        <p:nvSpPr>
          <p:cNvPr id="57" name="文本框 56"/>
          <p:cNvSpPr txBox="1"/>
          <p:nvPr/>
        </p:nvSpPr>
        <p:spPr>
          <a:xfrm>
            <a:off x="8411845" y="2134870"/>
            <a:ext cx="567055" cy="3266440"/>
          </a:xfrm>
          <a:prstGeom prst="rect">
            <a:avLst/>
          </a:prstGeom>
          <a:noFill/>
        </p:spPr>
        <p:txBody>
          <a:bodyPr vert="eaVert" wrap="none" rtlCol="0">
            <a:spAutoFit/>
          </a:bodyPr>
          <a:p>
            <a:r>
              <a:rPr lang="zh-CN" altLang="en-US" sz="2500">
                <a:solidFill>
                  <a:schemeClr val="bg1"/>
                </a:solidFill>
                <a:latin typeface="华文行楷" panose="02010800040101010101" charset="-122"/>
                <a:ea typeface="华文行楷" panose="02010800040101010101" charset="-122"/>
              </a:rPr>
              <a:t>产品升级功能变化总结</a:t>
            </a:r>
            <a:endParaRPr lang="zh-CN" altLang="en-US" sz="2500">
              <a:solidFill>
                <a:schemeClr val="bg1"/>
              </a:solidFill>
              <a:latin typeface="华文行楷" panose="02010800040101010101" charset="-122"/>
              <a:ea typeface="华文行楷" panose="02010800040101010101" charset="-122"/>
            </a:endParaRPr>
          </a:p>
        </p:txBody>
      </p:sp>
      <p:sp>
        <p:nvSpPr>
          <p:cNvPr id="65" name="文本框 64"/>
          <p:cNvSpPr txBox="1"/>
          <p:nvPr/>
        </p:nvSpPr>
        <p:spPr>
          <a:xfrm>
            <a:off x="8398510" y="1216660"/>
            <a:ext cx="670560" cy="783590"/>
          </a:xfrm>
          <a:prstGeom prst="rect">
            <a:avLst/>
          </a:prstGeom>
          <a:noFill/>
        </p:spPr>
        <p:txBody>
          <a:bodyPr wrap="square" rtlCol="0">
            <a:spAutoFit/>
          </a:bodyPr>
          <a:p>
            <a:pPr algn="ctr"/>
            <a:r>
              <a:rPr lang="zh-CN" altLang="en-US" sz="4500" u="sng">
                <a:solidFill>
                  <a:srgbClr val="DFD2B1"/>
                </a:solidFill>
                <a:latin typeface="华文行楷" panose="02010800040101010101" charset="-122"/>
                <a:ea typeface="华文行楷" panose="02010800040101010101" charset="-122"/>
              </a:rPr>
              <a:t>肆</a:t>
            </a:r>
            <a:endParaRPr lang="zh-CN" altLang="en-US" sz="4500" u="sng">
              <a:solidFill>
                <a:srgbClr val="DFD2B1"/>
              </a:solidFill>
              <a:latin typeface="华文行楷" panose="02010800040101010101" charset="-122"/>
              <a:ea typeface="华文行楷" panose="02010800040101010101"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3553" name="内容占位符 6"/>
          <p:cNvPicPr>
            <a:picLocks noChangeAspect="1"/>
          </p:cNvPicPr>
          <p:nvPr/>
        </p:nvPicPr>
        <p:blipFill>
          <a:blip r:embed="rId3"/>
          <a:srcRect t="371"/>
          <a:stretch>
            <a:fillRect/>
          </a:stretch>
        </p:blipFill>
        <p:spPr>
          <a:xfrm>
            <a:off x="1738313" y="584835"/>
            <a:ext cx="2754312" cy="5797550"/>
          </a:xfrm>
          <a:prstGeom prst="rect">
            <a:avLst/>
          </a:prstGeom>
          <a:noFill/>
          <a:ln w="9525" cap="flat" cmpd="sng">
            <a:solidFill>
              <a:schemeClr val="tx1">
                <a:lumMod val="50000"/>
                <a:lumOff val="50000"/>
              </a:schemeClr>
            </a:solidFill>
            <a:prstDash val="solid"/>
            <a:round/>
            <a:headEnd type="none" w="med" len="med"/>
            <a:tailEnd type="none" w="med" len="med"/>
          </a:ln>
          <a:effectLst>
            <a:outerShdw blurRad="50800" dist="38100" dir="2700000" algn="tl" rotWithShape="0">
              <a:prstClr val="black">
                <a:alpha val="40000"/>
              </a:prstClr>
            </a:outerShdw>
          </a:effectLst>
        </p:spPr>
      </p:pic>
      <p:pic>
        <p:nvPicPr>
          <p:cNvPr id="23554" name="图片 9" descr="663bf6ab8b143bc0c259a7ecf55ac336"/>
          <p:cNvPicPr>
            <a:picLocks noChangeAspect="1"/>
          </p:cNvPicPr>
          <p:nvPr/>
        </p:nvPicPr>
        <p:blipFill>
          <a:blip r:embed="rId4"/>
          <a:srcRect t="3333"/>
          <a:stretch>
            <a:fillRect/>
          </a:stretch>
        </p:blipFill>
        <p:spPr>
          <a:xfrm>
            <a:off x="4691063" y="584835"/>
            <a:ext cx="2752725" cy="5794375"/>
          </a:xfrm>
          <a:prstGeom prst="rect">
            <a:avLst/>
          </a:prstGeom>
          <a:noFill/>
          <a:ln w="9525" cap="flat" cmpd="sng">
            <a:solidFill>
              <a:schemeClr val="tx1">
                <a:lumMod val="50000"/>
                <a:lumOff val="50000"/>
              </a:schemeClr>
            </a:solidFill>
            <a:prstDash val="solid"/>
            <a:round/>
            <a:headEnd type="none" w="med" len="med"/>
            <a:tailEnd type="none" w="med" len="med"/>
          </a:ln>
          <a:effectLst>
            <a:outerShdw blurRad="50800" dist="38100" dir="2700000" algn="tl" rotWithShape="0">
              <a:prstClr val="black">
                <a:alpha val="40000"/>
              </a:prstClr>
            </a:outerShdw>
          </a:effectLst>
        </p:spPr>
      </p:pic>
      <p:pic>
        <p:nvPicPr>
          <p:cNvPr id="23555" name="图片 1" descr="p12"/>
          <p:cNvPicPr>
            <a:picLocks noChangeAspect="1"/>
          </p:cNvPicPr>
          <p:nvPr/>
        </p:nvPicPr>
        <p:blipFill>
          <a:blip r:embed="rId5"/>
          <a:srcRect t="5334"/>
          <a:stretch>
            <a:fillRect/>
          </a:stretch>
        </p:blipFill>
        <p:spPr>
          <a:xfrm>
            <a:off x="7632700" y="584835"/>
            <a:ext cx="2752725" cy="5795963"/>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3553"/>
                                        </p:tgtEl>
                                        <p:attrNameLst>
                                          <p:attrName>style.visibility</p:attrName>
                                        </p:attrNameLst>
                                      </p:cBhvr>
                                      <p:to>
                                        <p:strVal val="visible"/>
                                      </p:to>
                                    </p:set>
                                    <p:anim calcmode="lin" valueType="num">
                                      <p:cBhvr>
                                        <p:cTn id="7" dur="500" fill="hold"/>
                                        <p:tgtEl>
                                          <p:spTgt spid="23553"/>
                                        </p:tgtEl>
                                        <p:attrNameLst>
                                          <p:attrName>ppt_w</p:attrName>
                                        </p:attrNameLst>
                                      </p:cBhvr>
                                      <p:tavLst>
                                        <p:tav tm="0">
                                          <p:val>
                                            <p:fltVal val="0"/>
                                          </p:val>
                                        </p:tav>
                                        <p:tav tm="100000">
                                          <p:val>
                                            <p:strVal val="#ppt_w"/>
                                          </p:val>
                                        </p:tav>
                                      </p:tavLst>
                                    </p:anim>
                                    <p:anim calcmode="lin" valueType="num">
                                      <p:cBhvr>
                                        <p:cTn id="8" dur="500" fill="hold"/>
                                        <p:tgtEl>
                                          <p:spTgt spid="23553"/>
                                        </p:tgtEl>
                                        <p:attrNameLst>
                                          <p:attrName>ppt_h</p:attrName>
                                        </p:attrNameLst>
                                      </p:cBhvr>
                                      <p:tavLst>
                                        <p:tav tm="0">
                                          <p:val>
                                            <p:fltVal val="0"/>
                                          </p:val>
                                        </p:tav>
                                        <p:tav tm="100000">
                                          <p:val>
                                            <p:strVal val="#ppt_h"/>
                                          </p:val>
                                        </p:tav>
                                      </p:tavLst>
                                    </p:anim>
                                    <p:animEffect transition="in" filter="fade">
                                      <p:cBhvr>
                                        <p:cTn id="9" dur="500"/>
                                        <p:tgtEl>
                                          <p:spTgt spid="23553"/>
                                        </p:tgtEl>
                                      </p:cBhvr>
                                    </p:animEffect>
                                  </p:childTnLst>
                                </p:cTn>
                              </p:par>
                              <p:par>
                                <p:cTn id="10" presetID="53" presetClass="entr" presetSubtype="16" fill="hold" nodeType="withEffect">
                                  <p:stCondLst>
                                    <p:cond delay="0"/>
                                  </p:stCondLst>
                                  <p:childTnLst>
                                    <p:set>
                                      <p:cBhvr>
                                        <p:cTn id="11" dur="1" fill="hold">
                                          <p:stCondLst>
                                            <p:cond delay="0"/>
                                          </p:stCondLst>
                                        </p:cTn>
                                        <p:tgtEl>
                                          <p:spTgt spid="23554"/>
                                        </p:tgtEl>
                                        <p:attrNameLst>
                                          <p:attrName>style.visibility</p:attrName>
                                        </p:attrNameLst>
                                      </p:cBhvr>
                                      <p:to>
                                        <p:strVal val="visible"/>
                                      </p:to>
                                    </p:set>
                                    <p:anim calcmode="lin" valueType="num">
                                      <p:cBhvr>
                                        <p:cTn id="12" dur="500" fill="hold"/>
                                        <p:tgtEl>
                                          <p:spTgt spid="23554"/>
                                        </p:tgtEl>
                                        <p:attrNameLst>
                                          <p:attrName>ppt_w</p:attrName>
                                        </p:attrNameLst>
                                      </p:cBhvr>
                                      <p:tavLst>
                                        <p:tav tm="0">
                                          <p:val>
                                            <p:fltVal val="0"/>
                                          </p:val>
                                        </p:tav>
                                        <p:tav tm="100000">
                                          <p:val>
                                            <p:strVal val="#ppt_w"/>
                                          </p:val>
                                        </p:tav>
                                      </p:tavLst>
                                    </p:anim>
                                    <p:anim calcmode="lin" valueType="num">
                                      <p:cBhvr>
                                        <p:cTn id="13" dur="500" fill="hold"/>
                                        <p:tgtEl>
                                          <p:spTgt spid="23554"/>
                                        </p:tgtEl>
                                        <p:attrNameLst>
                                          <p:attrName>ppt_h</p:attrName>
                                        </p:attrNameLst>
                                      </p:cBhvr>
                                      <p:tavLst>
                                        <p:tav tm="0">
                                          <p:val>
                                            <p:fltVal val="0"/>
                                          </p:val>
                                        </p:tav>
                                        <p:tav tm="100000">
                                          <p:val>
                                            <p:strVal val="#ppt_h"/>
                                          </p:val>
                                        </p:tav>
                                      </p:tavLst>
                                    </p:anim>
                                    <p:animEffect transition="in" filter="fade">
                                      <p:cBhvr>
                                        <p:cTn id="14" dur="5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35710" y="1579245"/>
            <a:ext cx="9720000" cy="3376930"/>
          </a:xfrm>
          <a:prstGeom prst="rect">
            <a:avLst/>
          </a:prstGeom>
          <a:noFill/>
          <a:ln>
            <a:noFill/>
          </a:ln>
        </p:spPr>
        <p:txBody>
          <a:bodyPr wrap="square">
            <a:spAutoFit/>
          </a:bodyPr>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zh-CN"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rPr>
              <a:t>移动功能模块</a:t>
            </a:r>
            <a:endParaRPr kumimoji="0" lang="zh-CN" altLang="zh-CN"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endParaRPr>
          </a:p>
          <a:p>
            <a:pPr marL="0" marR="0" lvl="0" indent="0" algn="l" defTabSz="914400" rtl="0" eaLnBrk="1" fontAlgn="base" latinLnBrk="0" hangingPunct="1">
              <a:lnSpc>
                <a:spcPct val="170000"/>
              </a:lnSpc>
              <a:spcBef>
                <a:spcPct val="0"/>
              </a:spcBef>
              <a:spcAft>
                <a:spcPct val="0"/>
              </a:spcAft>
              <a:buClrTx/>
              <a:buSzTx/>
              <a:buFontTx/>
              <a:buNone/>
              <a:defRPr/>
            </a:pPr>
            <a:r>
              <a:rPr lang="zh-CN" altLang="en-US" sz="1900" b="1" dirty="0">
                <a:solidFill>
                  <a:schemeClr val="tx1">
                    <a:lumMod val="50000"/>
                    <a:lumOff val="50000"/>
                  </a:schemeClr>
                </a:solidFill>
                <a:latin typeface="楷体" panose="02010609060101010101" charset="-122"/>
                <a:ea typeface="楷体" panose="02010609060101010101" charset="-122"/>
                <a:sym typeface="+mn-ea"/>
              </a:rPr>
              <a:t>第二种移动应用解决方案——</a:t>
            </a:r>
            <a:r>
              <a:rPr lang="zh-CN" altLang="zh-CN" sz="1900" b="1" noProof="0" dirty="0" smtClean="0">
                <a:ln>
                  <a:noFill/>
                </a:ln>
                <a:solidFill>
                  <a:schemeClr val="tx1">
                    <a:lumMod val="50000"/>
                    <a:lumOff val="50000"/>
                  </a:schemeClr>
                </a:solidFill>
                <a:effectLst/>
                <a:uLnTx/>
                <a:uFillTx/>
                <a:latin typeface="+mn-ea"/>
                <a:sym typeface="+mn-ea"/>
              </a:rPr>
              <a:t>维普掌上题库</a:t>
            </a:r>
            <a:endParaRPr kumimoji="0" lang="zh-CN" altLang="zh-CN" sz="1900" i="0" u="none" strike="noStrike" kern="1200" cap="none" spc="0" normalizeH="0" baseline="0" noProof="0" dirty="0" smtClean="0">
              <a:ln>
                <a:noFill/>
              </a:ln>
              <a:solidFill>
                <a:schemeClr val="tx1">
                  <a:lumMod val="50000"/>
                  <a:lumOff val="50000"/>
                </a:schemeClr>
              </a:solidFill>
              <a:effectLst/>
              <a:uLnTx/>
              <a:uFillTx/>
              <a:latin typeface="+mn-ea"/>
              <a:ea typeface="+mn-ea"/>
              <a:cs typeface="+mn-cs"/>
            </a:endParaRPr>
          </a:p>
          <a:p>
            <a:pPr marL="0" marR="0" lvl="0" indent="0" algn="l" defTabSz="914400" rtl="0" eaLnBrk="1" fontAlgn="base" latinLnBrk="0" hangingPunct="1">
              <a:lnSpc>
                <a:spcPct val="170000"/>
              </a:lnSpc>
              <a:spcBef>
                <a:spcPct val="0"/>
              </a:spcBef>
              <a:spcAft>
                <a:spcPct val="0"/>
              </a:spcAft>
              <a:buClrTx/>
              <a:buSzTx/>
              <a:buFontTx/>
              <a:buNone/>
              <a:defRPr/>
            </a:pPr>
            <a:r>
              <a:rPr lang="zh-CN" altLang="en-US" sz="1900" b="1" dirty="0">
                <a:solidFill>
                  <a:schemeClr val="tx1">
                    <a:lumMod val="50000"/>
                    <a:lumOff val="50000"/>
                  </a:schemeClr>
                </a:solidFill>
                <a:latin typeface="楷体" panose="02010609060101010101" charset="-122"/>
                <a:ea typeface="楷体" panose="02010609060101010101" charset="-122"/>
                <a:sym typeface="+mn-ea"/>
              </a:rPr>
              <a:t>“维普微信题库”针对机构提供其APP或微信公众号的嵌入式服务方案，使用者通过机构提供的微信端入口，可以直接使用题库资源，为使用者提供更便捷的学习通道，同时提供多项个性化应用功能，如标注笔记、查看他人解析等。</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70000"/>
              </a:lnSpc>
              <a:spcBef>
                <a:spcPct val="0"/>
              </a:spcBef>
              <a:spcAft>
                <a:spcPct val="0"/>
              </a:spcAft>
              <a:buClrTx/>
              <a:buSzTx/>
              <a:buFontTx/>
              <a:buNone/>
              <a:defRPr/>
            </a:pPr>
            <a:endParaRPr kumimoji="0" lang="zh-CN" altLang="en-US" sz="1600" b="1"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70000"/>
              </a:lnSpc>
              <a:spcBef>
                <a:spcPct val="0"/>
              </a:spcBef>
              <a:spcAft>
                <a:spcPct val="0"/>
              </a:spcAft>
              <a:buClrTx/>
              <a:buSzTx/>
              <a:buFontTx/>
              <a:buNone/>
              <a:defRPr/>
            </a:pPr>
            <a:endParaRPr kumimoji="0" lang="zh-CN" altLang="en-US" sz="1600" b="1"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endParaRPr>
          </a:p>
        </p:txBody>
      </p:sp>
      <p:sp>
        <p:nvSpPr>
          <p:cNvPr id="27" name="矩形 11"/>
          <p:cNvSpPr>
            <a:spLocks noChangeArrowheads="1"/>
          </p:cNvSpPr>
          <p:nvPr/>
        </p:nvSpPr>
        <p:spPr bwMode="auto">
          <a:xfrm>
            <a:off x="3833495" y="463221"/>
            <a:ext cx="44119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产品主要功能及服务</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3" name="图片 2" descr="12529c14dfd4c6d8c750deee304ceb82e2fd5883b4307-Pap4h0"/>
          <p:cNvPicPr>
            <a:picLocks noChangeAspect="1"/>
          </p:cNvPicPr>
          <p:nvPr/>
        </p:nvPicPr>
        <p:blipFill>
          <a:blip r:embed="rId3">
            <a:lum contrast="-6000"/>
          </a:blip>
          <a:stretch>
            <a:fillRect/>
          </a:stretch>
        </p:blipFill>
        <p:spPr>
          <a:xfrm>
            <a:off x="820420" y="1311275"/>
            <a:ext cx="970915" cy="970915"/>
          </a:xfrm>
          <a:prstGeom prst="rect">
            <a:avLst/>
          </a:prstGeom>
        </p:spPr>
      </p:pic>
    </p:spTree>
    <p:custDataLst>
      <p:tags r:id="rId4"/>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5601" name="图片 8" descr="图13  维普掌上题库 练题页面——需裁掉顶上手机信号"/>
          <p:cNvPicPr>
            <a:picLocks noChangeAspect="1"/>
          </p:cNvPicPr>
          <p:nvPr/>
        </p:nvPicPr>
        <p:blipFill>
          <a:blip r:embed="rId3"/>
          <a:srcRect t="2756" b="114"/>
          <a:stretch>
            <a:fillRect/>
          </a:stretch>
        </p:blipFill>
        <p:spPr>
          <a:xfrm>
            <a:off x="6224270" y="560070"/>
            <a:ext cx="2754000" cy="5796589"/>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pic>
        <p:nvPicPr>
          <p:cNvPr id="25602" name="图片 2" descr="图12  维普掌上题库 主界面——需裁掉顶上手机信号+模糊“朗润数据”"/>
          <p:cNvPicPr>
            <a:picLocks noChangeAspect="1"/>
          </p:cNvPicPr>
          <p:nvPr/>
        </p:nvPicPr>
        <p:blipFill>
          <a:blip r:embed="rId4"/>
          <a:stretch>
            <a:fillRect/>
          </a:stretch>
        </p:blipFill>
        <p:spPr>
          <a:xfrm>
            <a:off x="2988945" y="565785"/>
            <a:ext cx="2754000" cy="5727109"/>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500" fill="hold"/>
                                        <p:tgtEl>
                                          <p:spTgt spid="25602"/>
                                        </p:tgtEl>
                                        <p:attrNameLst>
                                          <p:attrName>ppt_w</p:attrName>
                                        </p:attrNameLst>
                                      </p:cBhvr>
                                      <p:tavLst>
                                        <p:tav tm="0">
                                          <p:val>
                                            <p:fltVal val="0"/>
                                          </p:val>
                                        </p:tav>
                                        <p:tav tm="100000">
                                          <p:val>
                                            <p:strVal val="#ppt_w"/>
                                          </p:val>
                                        </p:tav>
                                      </p:tavLst>
                                    </p:anim>
                                    <p:anim calcmode="lin" valueType="num">
                                      <p:cBhvr>
                                        <p:cTn id="8" dur="500" fill="hold"/>
                                        <p:tgtEl>
                                          <p:spTgt spid="25602"/>
                                        </p:tgtEl>
                                        <p:attrNameLst>
                                          <p:attrName>ppt_h</p:attrName>
                                        </p:attrNameLst>
                                      </p:cBhvr>
                                      <p:tavLst>
                                        <p:tav tm="0">
                                          <p:val>
                                            <p:fltVal val="0"/>
                                          </p:val>
                                        </p:tav>
                                        <p:tav tm="100000">
                                          <p:val>
                                            <p:strVal val="#ppt_h"/>
                                          </p:val>
                                        </p:tav>
                                      </p:tavLst>
                                    </p:anim>
                                    <p:animEffect transition="in" filter="fade">
                                      <p:cBhvr>
                                        <p:cTn id="9" dur="500"/>
                                        <p:tgtEl>
                                          <p:spTgt spid="25602"/>
                                        </p:tgtEl>
                                      </p:cBhvr>
                                    </p:animEffect>
                                  </p:childTnLst>
                                </p:cTn>
                              </p:par>
                              <p:par>
                                <p:cTn id="10" presetID="53" presetClass="entr" presetSubtype="16" fill="hold" nodeType="withEffect">
                                  <p:stCondLst>
                                    <p:cond delay="0"/>
                                  </p:stCondLst>
                                  <p:childTnLst>
                                    <p:set>
                                      <p:cBhvr>
                                        <p:cTn id="11" dur="1" fill="hold">
                                          <p:stCondLst>
                                            <p:cond delay="0"/>
                                          </p:stCondLst>
                                        </p:cTn>
                                        <p:tgtEl>
                                          <p:spTgt spid="25601"/>
                                        </p:tgtEl>
                                        <p:attrNameLst>
                                          <p:attrName>style.visibility</p:attrName>
                                        </p:attrNameLst>
                                      </p:cBhvr>
                                      <p:to>
                                        <p:strVal val="visible"/>
                                      </p:to>
                                    </p:set>
                                    <p:anim calcmode="lin" valueType="num">
                                      <p:cBhvr>
                                        <p:cTn id="12" dur="500" fill="hold"/>
                                        <p:tgtEl>
                                          <p:spTgt spid="25601"/>
                                        </p:tgtEl>
                                        <p:attrNameLst>
                                          <p:attrName>ppt_w</p:attrName>
                                        </p:attrNameLst>
                                      </p:cBhvr>
                                      <p:tavLst>
                                        <p:tav tm="0">
                                          <p:val>
                                            <p:fltVal val="0"/>
                                          </p:val>
                                        </p:tav>
                                        <p:tav tm="100000">
                                          <p:val>
                                            <p:strVal val="#ppt_w"/>
                                          </p:val>
                                        </p:tav>
                                      </p:tavLst>
                                    </p:anim>
                                    <p:anim calcmode="lin" valueType="num">
                                      <p:cBhvr>
                                        <p:cTn id="13" dur="500" fill="hold"/>
                                        <p:tgtEl>
                                          <p:spTgt spid="25601"/>
                                        </p:tgtEl>
                                        <p:attrNameLst>
                                          <p:attrName>ppt_h</p:attrName>
                                        </p:attrNameLst>
                                      </p:cBhvr>
                                      <p:tavLst>
                                        <p:tav tm="0">
                                          <p:val>
                                            <p:fltVal val="0"/>
                                          </p:val>
                                        </p:tav>
                                        <p:tav tm="100000">
                                          <p:val>
                                            <p:strVal val="#ppt_h"/>
                                          </p:val>
                                        </p:tav>
                                      </p:tavLst>
                                    </p:anim>
                                    <p:animEffect transition="in" filter="fade">
                                      <p:cBhvr>
                                        <p:cTn id="14" dur="500"/>
                                        <p:tgtEl>
                                          <p:spTgt spid="256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179830" y="1588770"/>
            <a:ext cx="9720000" cy="3037840"/>
          </a:xfrm>
          <a:prstGeom prst="rect">
            <a:avLst/>
          </a:prstGeom>
          <a:noFill/>
          <a:ln>
            <a:noFill/>
          </a:ln>
        </p:spPr>
        <p:txBody>
          <a:bodyPr wrap="square">
            <a:spAutoFit/>
          </a:bodyPr>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zh-CN"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rPr>
              <a:t>个人中心</a:t>
            </a:r>
            <a:endParaRPr kumimoji="0" lang="zh-CN" altLang="zh-CN"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endParaRPr>
          </a:p>
          <a:p>
            <a:pPr marL="0" marR="0" lvl="0" indent="0" algn="l" defTabSz="914400" rtl="0" eaLnBrk="1" fontAlgn="base" latinLnBrk="0" hangingPunct="1">
              <a:lnSpc>
                <a:spcPct val="170000"/>
              </a:lnSpc>
              <a:spcBef>
                <a:spcPct val="0"/>
              </a:spcBef>
              <a:spcAft>
                <a:spcPct val="0"/>
              </a:spcAft>
              <a:buClrTx/>
              <a:buSzTx/>
              <a:buFontTx/>
              <a:buNone/>
              <a:defRPr/>
            </a:pPr>
            <a:r>
              <a:rPr lang="zh-CN" altLang="en-US" sz="1900" b="1" dirty="0">
                <a:solidFill>
                  <a:schemeClr val="tx1">
                    <a:lumMod val="50000"/>
                    <a:lumOff val="50000"/>
                  </a:schemeClr>
                </a:solidFill>
                <a:latin typeface="楷体" panose="02010609060101010101" charset="-122"/>
                <a:ea typeface="楷体" panose="02010609060101010101" charset="-122"/>
                <a:sym typeface="+mn-ea"/>
              </a:rPr>
              <a:t>个人中心是“维普考试服务平台”为使用者提供个性化服务的工具。使用者通过“个人中心”，可以查看自己在系统中的做卷练习情况，查看所收藏的试卷、试题，查看系统自动记录的错题库，并使用错题组卷功能。</a:t>
            </a: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70000"/>
              </a:lnSpc>
              <a:spcBef>
                <a:spcPct val="0"/>
              </a:spcBef>
              <a:spcAft>
                <a:spcPct val="0"/>
              </a:spcAft>
              <a:buClrTx/>
              <a:buSzTx/>
              <a:buFontTx/>
              <a:buNone/>
              <a:defRPr/>
            </a:pP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a:p>
            <a:pPr marL="0" marR="0" lvl="0" indent="0" algn="l" defTabSz="914400" rtl="0" eaLnBrk="1" fontAlgn="base" latinLnBrk="0" hangingPunct="1">
              <a:lnSpc>
                <a:spcPct val="170000"/>
              </a:lnSpc>
              <a:spcBef>
                <a:spcPct val="0"/>
              </a:spcBef>
              <a:spcAft>
                <a:spcPct val="0"/>
              </a:spcAft>
              <a:buClrTx/>
              <a:buSzTx/>
              <a:buFontTx/>
              <a:buNone/>
              <a:defRPr/>
            </a:pPr>
            <a:endParaRPr kumimoji="0" lang="zh-CN" altLang="en-US" sz="1900" b="1" i="0" u="none" strike="noStrike" kern="1200" cap="none" spc="0" normalizeH="0" baseline="0" dirty="0">
              <a:solidFill>
                <a:schemeClr val="tx1">
                  <a:lumMod val="50000"/>
                  <a:lumOff val="50000"/>
                </a:schemeClr>
              </a:solidFill>
              <a:latin typeface="楷体" panose="02010609060101010101" charset="-122"/>
              <a:ea typeface="楷体" panose="02010609060101010101" charset="-122"/>
              <a:cs typeface="+mn-cs"/>
            </a:endParaRPr>
          </a:p>
        </p:txBody>
      </p:sp>
      <p:sp>
        <p:nvSpPr>
          <p:cNvPr id="27" name="矩形 11"/>
          <p:cNvSpPr>
            <a:spLocks noChangeArrowheads="1"/>
          </p:cNvSpPr>
          <p:nvPr/>
        </p:nvSpPr>
        <p:spPr bwMode="auto">
          <a:xfrm>
            <a:off x="3833495" y="463221"/>
            <a:ext cx="44119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产品主要功能及服务</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3" name="图片 2" descr="12529c14dfd4c6d8c750deee304ceb82e2fd5883b4307-Pap4h0"/>
          <p:cNvPicPr>
            <a:picLocks noChangeAspect="1"/>
          </p:cNvPicPr>
          <p:nvPr/>
        </p:nvPicPr>
        <p:blipFill>
          <a:blip r:embed="rId3">
            <a:lum contrast="-6000"/>
          </a:blip>
          <a:stretch>
            <a:fillRect/>
          </a:stretch>
        </p:blipFill>
        <p:spPr>
          <a:xfrm>
            <a:off x="820420" y="1311275"/>
            <a:ext cx="970915" cy="970915"/>
          </a:xfrm>
          <a:prstGeom prst="rect">
            <a:avLst/>
          </a:prstGeom>
        </p:spPr>
      </p:pic>
    </p:spTree>
    <p:custDataLst>
      <p:tags r:id="rId4"/>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6" name="图片 5"/>
          <p:cNvPicPr>
            <a:picLocks noChangeAspect="1"/>
          </p:cNvPicPr>
          <p:nvPr/>
        </p:nvPicPr>
        <p:blipFill>
          <a:blip r:embed="rId3"/>
          <a:stretch>
            <a:fillRect/>
          </a:stretch>
        </p:blipFill>
        <p:spPr>
          <a:xfrm>
            <a:off x="457835" y="939165"/>
            <a:ext cx="8604250" cy="5401310"/>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pic>
        <p:nvPicPr>
          <p:cNvPr id="5" name="图片 4"/>
          <p:cNvPicPr>
            <a:picLocks noChangeAspect="1"/>
          </p:cNvPicPr>
          <p:nvPr/>
        </p:nvPicPr>
        <p:blipFill>
          <a:blip r:embed="rId4"/>
          <a:stretch>
            <a:fillRect/>
          </a:stretch>
        </p:blipFill>
        <p:spPr>
          <a:xfrm>
            <a:off x="2458720" y="707390"/>
            <a:ext cx="9345930" cy="5443220"/>
          </a:xfrm>
          <a:prstGeom prst="rect">
            <a:avLst/>
          </a:prstGeom>
          <a:noFill/>
          <a:ln w="9525">
            <a:solidFill>
              <a:schemeClr val="tx1">
                <a:lumMod val="50000"/>
                <a:lumOff val="50000"/>
              </a:schemeClr>
            </a:solidFill>
          </a:ln>
          <a:effectLst>
            <a:outerShdw blurRad="50800" dist="38100" dir="2700000" algn="tl" rotWithShape="0">
              <a:prstClr val="black">
                <a:alpha val="40000"/>
              </a:prstClr>
            </a:outerShdw>
          </a:effectLst>
        </p:spPr>
      </p:pic>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4" name="表格 3"/>
          <p:cNvGraphicFramePr>
            <a:graphicFrameLocks noGrp="1"/>
          </p:cNvGraphicFramePr>
          <p:nvPr>
            <p:custDataLst>
              <p:tags r:id="rId3"/>
            </p:custDataLst>
          </p:nvPr>
        </p:nvGraphicFramePr>
        <p:xfrm>
          <a:off x="610870" y="1870075"/>
          <a:ext cx="9632315" cy="4364990"/>
        </p:xfrm>
        <a:graphic>
          <a:graphicData uri="http://schemas.openxmlformats.org/drawingml/2006/table">
            <a:tbl>
              <a:tblPr firstRow="1" firstCol="1" bandRow="1">
                <a:tableStyleId>{5C22544A-7EE6-4342-B048-85BDC9FD1C3A}</a:tableStyleId>
              </a:tblPr>
              <a:tblGrid>
                <a:gridCol w="4178300"/>
                <a:gridCol w="5454015"/>
              </a:tblGrid>
              <a:tr h="542925">
                <a:tc>
                  <a:txBody>
                    <a:bodyPr/>
                    <a:p>
                      <a:pPr algn="ctr">
                        <a:spcAft>
                          <a:spcPts val="0"/>
                        </a:spcAft>
                      </a:pPr>
                      <a:r>
                        <a:rPr lang="zh-CN" altLang="en-US" sz="2800" b="0" dirty="0">
                          <a:solidFill>
                            <a:srgbClr val="DFD2B1"/>
                          </a:solidFill>
                          <a:latin typeface="华文行楷" panose="02010800040101010101" charset="-122"/>
                          <a:ea typeface="华文行楷" panose="02010800040101010101" charset="-122"/>
                        </a:rPr>
                        <a:t>旧版</a:t>
                      </a:r>
                      <a:endParaRPr lang="zh-CN" altLang="en-US" sz="2800" b="0" dirty="0">
                        <a:solidFill>
                          <a:srgbClr val="DFD2B1"/>
                        </a:solidFill>
                        <a:latin typeface="华文行楷" panose="02010800040101010101" charset="-122"/>
                        <a:ea typeface="华文行楷" panose="02010800040101010101" charset="-122"/>
                      </a:endParaRPr>
                    </a:p>
                  </a:txBody>
                  <a:tcPr marL="68583" marR="68583" marT="0" marB="0" anchor="ctr">
                    <a:lnL w="12700" cmpd="sng">
                      <a:solidFill>
                        <a:schemeClr val="tx1"/>
                      </a:solidFill>
                      <a:prstDash val="solid"/>
                    </a:lnL>
                    <a:lnT w="12700" cmpd="sng">
                      <a:solidFill>
                        <a:schemeClr val="tx1"/>
                      </a:solidFill>
                      <a:prstDash val="solid"/>
                    </a:lnT>
                    <a:solidFill>
                      <a:srgbClr val="C85F42"/>
                    </a:solidFill>
                  </a:tcPr>
                </a:tc>
                <a:tc>
                  <a:txBody>
                    <a:bodyPr/>
                    <a:p>
                      <a:pPr algn="ctr">
                        <a:spcAft>
                          <a:spcPts val="0"/>
                        </a:spcAft>
                      </a:pPr>
                      <a:r>
                        <a:rPr lang="zh-CN" altLang="en-US" sz="2800" b="0" dirty="0">
                          <a:solidFill>
                            <a:srgbClr val="DFD2B1"/>
                          </a:solidFill>
                          <a:latin typeface="华文行楷" panose="02010800040101010101" charset="-122"/>
                          <a:ea typeface="华文行楷" panose="02010800040101010101" charset="-122"/>
                        </a:rPr>
                        <a:t>新版</a:t>
                      </a:r>
                      <a:endParaRPr lang="zh-CN" altLang="en-US" sz="2800" b="0" dirty="0">
                        <a:solidFill>
                          <a:srgbClr val="404040"/>
                        </a:solidFill>
                        <a:latin typeface="华文行楷" panose="02010800040101010101" charset="-122"/>
                        <a:ea typeface="华文行楷" panose="02010800040101010101" charset="-122"/>
                      </a:endParaRPr>
                    </a:p>
                  </a:txBody>
                  <a:tcPr marL="68583" marR="68583" marT="0" marB="0" anchor="ctr">
                    <a:lnR w="12700" cmpd="sng">
                      <a:solidFill>
                        <a:schemeClr val="tx1"/>
                      </a:solidFill>
                      <a:prstDash val="solid"/>
                    </a:lnR>
                    <a:lnT w="12700" cmpd="sng">
                      <a:solidFill>
                        <a:schemeClr val="tx1"/>
                      </a:solidFill>
                      <a:prstDash val="solid"/>
                    </a:lnT>
                    <a:solidFill>
                      <a:srgbClr val="C85F42"/>
                    </a:solidFill>
                  </a:tcPr>
                </a:tc>
              </a:tr>
              <a:tr h="478155">
                <a:tc>
                  <a:txBody>
                    <a:bodyPr/>
                    <a:p>
                      <a:pPr algn="just">
                        <a:spcAft>
                          <a:spcPts val="0"/>
                        </a:spcAft>
                      </a:pPr>
                      <a:r>
                        <a:rPr lang="zh-CN" altLang="en-US" sz="1600" dirty="0">
                          <a:solidFill>
                            <a:schemeClr val="tx1">
                              <a:lumMod val="50000"/>
                              <a:lumOff val="50000"/>
                            </a:schemeClr>
                          </a:solidFill>
                          <a:latin typeface="楷体" panose="02010609060101010101" charset="-122"/>
                          <a:ea typeface="楷体" panose="02010609060101010101" charset="-122"/>
                        </a:rPr>
                        <a:t>分类浏览试卷→做卷练习</a:t>
                      </a:r>
                      <a:endParaRPr lang="zh-CN" altLang="en-US" sz="1600" dirty="0">
                        <a:solidFill>
                          <a:schemeClr val="tx1">
                            <a:lumMod val="50000"/>
                            <a:lumOff val="50000"/>
                          </a:schemeClr>
                        </a:solidFill>
                        <a:latin typeface="楷体" panose="02010609060101010101" charset="-122"/>
                        <a:ea typeface="楷体" panose="02010609060101010101" charset="-122"/>
                      </a:endParaRPr>
                    </a:p>
                  </a:txBody>
                  <a:tcPr marL="68583" marR="68583" marT="0" marB="0" anchor="ctr">
                    <a:lnL w="12700" cmpd="sng">
                      <a:solidFill>
                        <a:schemeClr val="tx1"/>
                      </a:solidFill>
                      <a:prstDash val="solid"/>
                    </a:lnL>
                    <a:solidFill>
                      <a:schemeClr val="bg1">
                        <a:lumMod val="85000"/>
                      </a:schemeClr>
                    </a:solidFill>
                  </a:tcPr>
                </a:tc>
                <a:tc>
                  <a:txBody>
                    <a:bodyPr/>
                    <a:p>
                      <a:pPr algn="just">
                        <a:spcAft>
                          <a:spcPts val="0"/>
                        </a:spcAft>
                      </a:pPr>
                      <a:r>
                        <a:rPr lang="zh-CN" altLang="en-US" sz="1600" b="1" dirty="0">
                          <a:solidFill>
                            <a:schemeClr val="tx1">
                              <a:lumMod val="50000"/>
                              <a:lumOff val="50000"/>
                            </a:schemeClr>
                          </a:solidFill>
                          <a:latin typeface="楷体" panose="02010609060101010101" charset="-122"/>
                          <a:ea typeface="楷体" panose="02010609060101010101" charset="-122"/>
                        </a:rPr>
                        <a:t>分类浏览试卷→做卷练习</a:t>
                      </a:r>
                      <a:endParaRPr lang="zh-CN" altLang="en-US" sz="1600" b="1" dirty="0">
                        <a:solidFill>
                          <a:schemeClr val="tx1">
                            <a:lumMod val="50000"/>
                            <a:lumOff val="50000"/>
                          </a:schemeClr>
                        </a:solidFill>
                        <a:latin typeface="楷体" panose="02010609060101010101" charset="-122"/>
                        <a:ea typeface="楷体" panose="02010609060101010101" charset="-122"/>
                      </a:endParaRPr>
                    </a:p>
                  </a:txBody>
                  <a:tcPr marL="68583" marR="68583" marT="0" marB="0" anchor="ctr">
                    <a:lnR w="12700" cmpd="sng">
                      <a:solidFill>
                        <a:schemeClr val="tx1"/>
                      </a:solidFill>
                      <a:prstDash val="solid"/>
                    </a:lnR>
                    <a:solidFill>
                      <a:schemeClr val="bg1">
                        <a:lumMod val="85000"/>
                      </a:schemeClr>
                    </a:solidFill>
                  </a:tcPr>
                </a:tc>
              </a:tr>
              <a:tr h="478155">
                <a:tc>
                  <a:txBody>
                    <a:bodyPr/>
                    <a:p>
                      <a:pPr algn="just">
                        <a:spcAft>
                          <a:spcPts val="0"/>
                        </a:spcAft>
                      </a:pPr>
                      <a:r>
                        <a:rPr lang="zh-CN" altLang="en-US" sz="1600" dirty="0">
                          <a:solidFill>
                            <a:schemeClr val="tx1">
                              <a:lumMod val="50000"/>
                              <a:lumOff val="50000"/>
                            </a:schemeClr>
                          </a:solidFill>
                          <a:latin typeface="楷体" panose="02010609060101010101" charset="-122"/>
                          <a:ea typeface="楷体" panose="02010609060101010101" charset="-122"/>
                        </a:rPr>
                        <a:t>随机组卷</a:t>
                      </a:r>
                      <a:endParaRPr lang="zh-CN" altLang="en-US" sz="1600" dirty="0">
                        <a:solidFill>
                          <a:schemeClr val="tx1">
                            <a:lumMod val="50000"/>
                            <a:lumOff val="50000"/>
                          </a:schemeClr>
                        </a:solidFill>
                        <a:latin typeface="楷体" panose="02010609060101010101" charset="-122"/>
                        <a:ea typeface="楷体" panose="02010609060101010101" charset="-122"/>
                      </a:endParaRPr>
                    </a:p>
                  </a:txBody>
                  <a:tcPr marL="68583" marR="68583" marT="0" marB="0" anchor="ctr">
                    <a:lnL w="12700" cmpd="sng">
                      <a:solidFill>
                        <a:schemeClr val="tx1"/>
                      </a:solidFill>
                      <a:prstDash val="solid"/>
                    </a:lnL>
                    <a:solidFill>
                      <a:schemeClr val="bg1">
                        <a:lumMod val="75000"/>
                      </a:schemeClr>
                    </a:solidFill>
                  </a:tcPr>
                </a:tc>
                <a:tc>
                  <a:txBody>
                    <a:bodyPr/>
                    <a:p>
                      <a:pPr algn="just">
                        <a:spcAft>
                          <a:spcPts val="0"/>
                        </a:spcAft>
                      </a:pPr>
                      <a:r>
                        <a:rPr lang="zh-CN" altLang="en-US" sz="1600" b="1" dirty="0">
                          <a:solidFill>
                            <a:schemeClr val="tx1">
                              <a:lumMod val="50000"/>
                              <a:lumOff val="50000"/>
                            </a:schemeClr>
                          </a:solidFill>
                          <a:latin typeface="楷体" panose="02010609060101010101" charset="-122"/>
                          <a:ea typeface="楷体" panose="02010609060101010101" charset="-122"/>
                        </a:rPr>
                        <a:t>随机组卷（新建几百个考试真题模板）</a:t>
                      </a:r>
                      <a:endParaRPr lang="zh-CN" altLang="en-US" sz="1600" b="1" dirty="0">
                        <a:solidFill>
                          <a:schemeClr val="tx1">
                            <a:lumMod val="50000"/>
                            <a:lumOff val="50000"/>
                          </a:schemeClr>
                        </a:solidFill>
                        <a:latin typeface="楷体" panose="02010609060101010101" charset="-122"/>
                        <a:ea typeface="楷体" panose="02010609060101010101" charset="-122"/>
                      </a:endParaRPr>
                    </a:p>
                  </a:txBody>
                  <a:tcPr marL="68583" marR="68583" marT="0" marB="0" anchor="ctr">
                    <a:lnR w="12700" cmpd="sng">
                      <a:solidFill>
                        <a:schemeClr val="tx1"/>
                      </a:solidFill>
                      <a:prstDash val="solid"/>
                    </a:lnR>
                    <a:solidFill>
                      <a:schemeClr val="bg1">
                        <a:lumMod val="75000"/>
                      </a:schemeClr>
                    </a:solidFill>
                  </a:tcPr>
                </a:tc>
              </a:tr>
              <a:tr h="478155">
                <a:tc>
                  <a:txBody>
                    <a:bodyPr/>
                    <a:p>
                      <a:pPr algn="just">
                        <a:spcAft>
                          <a:spcPts val="0"/>
                        </a:spcAft>
                      </a:pPr>
                      <a:r>
                        <a:rPr lang="zh-CN" altLang="en-US" sz="1600" dirty="0">
                          <a:solidFill>
                            <a:schemeClr val="tx1">
                              <a:lumMod val="50000"/>
                              <a:lumOff val="50000"/>
                            </a:schemeClr>
                          </a:solidFill>
                          <a:latin typeface="楷体" panose="02010609060101010101" charset="-122"/>
                          <a:ea typeface="楷体" panose="02010609060101010101" charset="-122"/>
                        </a:rPr>
                        <a:t>专项练习</a:t>
                      </a:r>
                      <a:endParaRPr lang="zh-CN" altLang="en-US" sz="1600" dirty="0">
                        <a:solidFill>
                          <a:schemeClr val="tx1">
                            <a:lumMod val="50000"/>
                            <a:lumOff val="50000"/>
                          </a:schemeClr>
                        </a:solidFill>
                        <a:latin typeface="楷体" panose="02010609060101010101" charset="-122"/>
                        <a:ea typeface="楷体" panose="02010609060101010101" charset="-122"/>
                      </a:endParaRPr>
                    </a:p>
                  </a:txBody>
                  <a:tcPr marL="68583" marR="68583" marT="0" marB="0" anchor="ctr">
                    <a:lnL w="12700" cmpd="sng">
                      <a:solidFill>
                        <a:schemeClr val="tx1"/>
                      </a:solidFill>
                      <a:prstDash val="solid"/>
                    </a:lnL>
                    <a:solidFill>
                      <a:schemeClr val="bg1">
                        <a:lumMod val="85000"/>
                      </a:schemeClr>
                    </a:solidFill>
                  </a:tcPr>
                </a:tc>
                <a:tc>
                  <a:txBody>
                    <a:bodyPr/>
                    <a:p>
                      <a:pPr algn="just">
                        <a:spcAft>
                          <a:spcPts val="0"/>
                        </a:spcAft>
                      </a:pPr>
                      <a:r>
                        <a:rPr lang="zh-CN" altLang="en-US" sz="1600" b="1" dirty="0">
                          <a:solidFill>
                            <a:schemeClr val="tx1">
                              <a:lumMod val="50000"/>
                              <a:lumOff val="50000"/>
                            </a:schemeClr>
                          </a:solidFill>
                          <a:latin typeface="楷体" panose="02010609060101010101" charset="-122"/>
                          <a:ea typeface="楷体" panose="02010609060101010101" charset="-122"/>
                        </a:rPr>
                        <a:t>专项练习（规范考试分类和标准题型）</a:t>
                      </a:r>
                      <a:endParaRPr lang="zh-CN" altLang="en-US" sz="1600" b="1" dirty="0">
                        <a:solidFill>
                          <a:schemeClr val="tx1">
                            <a:lumMod val="50000"/>
                            <a:lumOff val="50000"/>
                          </a:schemeClr>
                        </a:solidFill>
                        <a:latin typeface="楷体" panose="02010609060101010101" charset="-122"/>
                        <a:ea typeface="楷体" panose="02010609060101010101" charset="-122"/>
                      </a:endParaRPr>
                    </a:p>
                  </a:txBody>
                  <a:tcPr marL="68583" marR="68583" marT="0" marB="0" anchor="ctr">
                    <a:lnR w="12700" cmpd="sng">
                      <a:solidFill>
                        <a:schemeClr val="tx1"/>
                      </a:solidFill>
                      <a:prstDash val="solid"/>
                    </a:lnR>
                    <a:solidFill>
                      <a:schemeClr val="bg1">
                        <a:lumMod val="85000"/>
                      </a:schemeClr>
                    </a:solidFill>
                  </a:tcPr>
                </a:tc>
              </a:tr>
              <a:tr h="478155">
                <a:tc>
                  <a:txBody>
                    <a:bodyPr/>
                    <a:p>
                      <a:pPr algn="just">
                        <a:spcAft>
                          <a:spcPts val="0"/>
                        </a:spcAft>
                      </a:pPr>
                      <a:r>
                        <a:rPr lang="zh-CN" altLang="en-US" sz="1600" dirty="0">
                          <a:solidFill>
                            <a:schemeClr val="tx1">
                              <a:lumMod val="50000"/>
                              <a:lumOff val="50000"/>
                            </a:schemeClr>
                          </a:solidFill>
                          <a:latin typeface="楷体" panose="02010609060101010101" charset="-122"/>
                          <a:ea typeface="楷体" panose="02010609060101010101" charset="-122"/>
                        </a:rPr>
                        <a:t>查找试卷</a:t>
                      </a:r>
                      <a:endParaRPr lang="zh-CN" altLang="en-US" sz="1600" dirty="0">
                        <a:solidFill>
                          <a:schemeClr val="tx1">
                            <a:lumMod val="50000"/>
                            <a:lumOff val="50000"/>
                          </a:schemeClr>
                        </a:solidFill>
                        <a:latin typeface="楷体" panose="02010609060101010101" charset="-122"/>
                        <a:ea typeface="楷体" panose="02010609060101010101" charset="-122"/>
                      </a:endParaRPr>
                    </a:p>
                  </a:txBody>
                  <a:tcPr marL="68583" marR="68583" marT="0" marB="0" anchor="ctr">
                    <a:lnL w="12700" cmpd="sng">
                      <a:solidFill>
                        <a:schemeClr val="tx1"/>
                      </a:solidFill>
                      <a:prstDash val="solid"/>
                    </a:lnL>
                    <a:solidFill>
                      <a:schemeClr val="bg1">
                        <a:lumMod val="75000"/>
                      </a:schemeClr>
                    </a:solidFill>
                  </a:tcPr>
                </a:tc>
                <a:tc>
                  <a:txBody>
                    <a:bodyPr/>
                    <a:p>
                      <a:pPr algn="just">
                        <a:spcAft>
                          <a:spcPts val="0"/>
                        </a:spcAft>
                      </a:pPr>
                      <a:r>
                        <a:rPr lang="zh-CN" altLang="en-US" sz="1600" b="1" dirty="0">
                          <a:solidFill>
                            <a:schemeClr val="tx1">
                              <a:lumMod val="50000"/>
                              <a:lumOff val="50000"/>
                            </a:schemeClr>
                          </a:solidFill>
                          <a:latin typeface="楷体" panose="02010609060101010101" charset="-122"/>
                          <a:ea typeface="楷体" panose="02010609060101010101" charset="-122"/>
                        </a:rPr>
                        <a:t>查找试卷</a:t>
                      </a:r>
                      <a:endParaRPr lang="zh-CN" altLang="en-US" sz="1600" b="1" dirty="0">
                        <a:solidFill>
                          <a:schemeClr val="tx1">
                            <a:lumMod val="50000"/>
                            <a:lumOff val="50000"/>
                          </a:schemeClr>
                        </a:solidFill>
                        <a:latin typeface="楷体" panose="02010609060101010101" charset="-122"/>
                        <a:ea typeface="楷体" panose="02010609060101010101" charset="-122"/>
                      </a:endParaRPr>
                    </a:p>
                  </a:txBody>
                  <a:tcPr marL="68583" marR="68583" marT="0" marB="0" anchor="ctr">
                    <a:lnR w="12700" cmpd="sng">
                      <a:solidFill>
                        <a:schemeClr val="tx1"/>
                      </a:solidFill>
                      <a:prstDash val="solid"/>
                    </a:lnR>
                    <a:solidFill>
                      <a:schemeClr val="bg1">
                        <a:lumMod val="75000"/>
                      </a:schemeClr>
                    </a:solidFill>
                  </a:tcPr>
                </a:tc>
              </a:tr>
              <a:tr h="478155">
                <a:tc>
                  <a:txBody>
                    <a:bodyPr/>
                    <a:p>
                      <a:pPr marL="0" algn="just" defTabSz="685800" rtl="0" eaLnBrk="1" latinLnBrk="0" hangingPunct="1">
                        <a:spcAft>
                          <a:spcPts val="0"/>
                        </a:spcAft>
                      </a:pPr>
                      <a:r>
                        <a:rPr lang="zh-CN" altLang="en-US" sz="1600" dirty="0">
                          <a:solidFill>
                            <a:schemeClr val="tx1">
                              <a:lumMod val="50000"/>
                              <a:lumOff val="50000"/>
                            </a:schemeClr>
                          </a:solidFill>
                          <a:latin typeface="楷体" panose="02010609060101010101" charset="-122"/>
                          <a:ea typeface="楷体" panose="02010609060101010101" charset="-122"/>
                          <a:cs typeface="+mn-cs"/>
                        </a:rPr>
                        <a:t>查找试题</a:t>
                      </a:r>
                      <a:endParaRPr lang="zh-CN" altLang="en-US" sz="1600" dirty="0">
                        <a:solidFill>
                          <a:schemeClr val="tx1">
                            <a:lumMod val="50000"/>
                            <a:lumOff val="50000"/>
                          </a:schemeClr>
                        </a:solidFill>
                        <a:latin typeface="楷体" panose="02010609060101010101" charset="-122"/>
                        <a:ea typeface="楷体" panose="02010609060101010101" charset="-122"/>
                        <a:cs typeface="+mn-cs"/>
                      </a:endParaRPr>
                    </a:p>
                  </a:txBody>
                  <a:tcPr marL="68583" marR="68583" marT="0" marB="0" anchor="ctr">
                    <a:lnL w="12700" cmpd="sng">
                      <a:solidFill>
                        <a:schemeClr val="tx1"/>
                      </a:solidFill>
                      <a:prstDash val="solid"/>
                    </a:lnL>
                    <a:solidFill>
                      <a:schemeClr val="bg1">
                        <a:lumMod val="85000"/>
                      </a:schemeClr>
                    </a:solidFill>
                  </a:tcPr>
                </a:tc>
                <a:tc>
                  <a:txBody>
                    <a:bodyPr/>
                    <a:p>
                      <a:pPr algn="just">
                        <a:spcAft>
                          <a:spcPts val="0"/>
                        </a:spcAft>
                      </a:pPr>
                      <a:r>
                        <a:rPr lang="zh-CN" altLang="en-US" sz="1600" b="1" dirty="0">
                          <a:solidFill>
                            <a:schemeClr val="tx1">
                              <a:lumMod val="50000"/>
                              <a:lumOff val="50000"/>
                            </a:schemeClr>
                          </a:solidFill>
                          <a:latin typeface="楷体" panose="02010609060101010101" charset="-122"/>
                          <a:ea typeface="楷体" panose="02010609060101010101" charset="-122"/>
                        </a:rPr>
                        <a:t>查找试题</a:t>
                      </a:r>
                      <a:endParaRPr lang="zh-CN" altLang="en-US" sz="1600" b="1" dirty="0">
                        <a:solidFill>
                          <a:schemeClr val="tx1">
                            <a:lumMod val="50000"/>
                            <a:lumOff val="50000"/>
                          </a:schemeClr>
                        </a:solidFill>
                        <a:latin typeface="楷体" panose="02010609060101010101" charset="-122"/>
                        <a:ea typeface="楷体" panose="02010609060101010101" charset="-122"/>
                      </a:endParaRPr>
                    </a:p>
                  </a:txBody>
                  <a:tcPr marL="68583" marR="68583" marT="0" marB="0" anchor="ctr">
                    <a:lnR w="12700" cmpd="sng">
                      <a:solidFill>
                        <a:schemeClr val="tx1"/>
                      </a:solidFill>
                      <a:prstDash val="solid"/>
                    </a:lnR>
                    <a:solidFill>
                      <a:schemeClr val="bg1">
                        <a:lumMod val="85000"/>
                      </a:schemeClr>
                    </a:solidFill>
                  </a:tcPr>
                </a:tc>
              </a:tr>
              <a:tr h="478155">
                <a:tc>
                  <a:txBody>
                    <a:bodyPr/>
                    <a:p>
                      <a:pPr algn="just">
                        <a:spcAft>
                          <a:spcPts val="0"/>
                        </a:spcAft>
                      </a:pPr>
                      <a:r>
                        <a:rPr lang="zh-CN" altLang="en-US" sz="1600" dirty="0">
                          <a:solidFill>
                            <a:schemeClr val="tx1">
                              <a:lumMod val="75000"/>
                              <a:lumOff val="25000"/>
                            </a:schemeClr>
                          </a:solidFill>
                          <a:latin typeface="楷体" panose="02010609060101010101" charset="-122"/>
                          <a:ea typeface="楷体" panose="02010609060101010101" charset="-122"/>
                        </a:rPr>
                        <a:t> </a:t>
                      </a:r>
                      <a:endParaRPr lang="zh-CN" altLang="en-US" sz="1600" dirty="0">
                        <a:solidFill>
                          <a:schemeClr val="tx1">
                            <a:lumMod val="75000"/>
                            <a:lumOff val="25000"/>
                          </a:schemeClr>
                        </a:solidFill>
                        <a:latin typeface="楷体" panose="02010609060101010101" charset="-122"/>
                        <a:ea typeface="楷体" panose="02010609060101010101" charset="-122"/>
                      </a:endParaRPr>
                    </a:p>
                  </a:txBody>
                  <a:tcPr marL="68583" marR="68583" marT="0" marB="0" anchor="ctr">
                    <a:lnL w="12700" cmpd="sng">
                      <a:solidFill>
                        <a:schemeClr val="tx1"/>
                      </a:solidFill>
                      <a:prstDash val="solid"/>
                    </a:lnL>
                    <a:solidFill>
                      <a:schemeClr val="bg1">
                        <a:lumMod val="75000"/>
                      </a:schemeClr>
                    </a:solidFill>
                  </a:tcPr>
                </a:tc>
                <a:tc>
                  <a:txBody>
                    <a:bodyPr/>
                    <a:p>
                      <a:pPr algn="just">
                        <a:spcAft>
                          <a:spcPts val="0"/>
                        </a:spcAft>
                      </a:pPr>
                      <a:r>
                        <a:rPr lang="zh-CN" altLang="en-US" sz="1600" b="1" dirty="0">
                          <a:solidFill>
                            <a:srgbClr val="C85F42"/>
                          </a:solidFill>
                          <a:latin typeface="楷体" panose="02010609060101010101" charset="-122"/>
                          <a:ea typeface="楷体" panose="02010609060101010101" charset="-122"/>
                        </a:rPr>
                        <a:t>试题库：分类浏览试题→单题练习（新增）</a:t>
                      </a:r>
                      <a:endParaRPr lang="zh-CN" altLang="en-US" sz="1600" b="1" dirty="0">
                        <a:solidFill>
                          <a:srgbClr val="C85F42"/>
                        </a:solidFill>
                        <a:latin typeface="楷体" panose="02010609060101010101" charset="-122"/>
                        <a:ea typeface="楷体" panose="02010609060101010101" charset="-122"/>
                      </a:endParaRPr>
                    </a:p>
                  </a:txBody>
                  <a:tcPr marL="68583" marR="68583" marT="0" marB="0" anchor="ctr">
                    <a:lnR w="12700" cmpd="sng">
                      <a:solidFill>
                        <a:schemeClr val="tx1"/>
                      </a:solidFill>
                      <a:prstDash val="solid"/>
                    </a:lnR>
                    <a:solidFill>
                      <a:schemeClr val="bg1">
                        <a:lumMod val="75000"/>
                      </a:schemeClr>
                    </a:solidFill>
                  </a:tcPr>
                </a:tc>
              </a:tr>
              <a:tr h="478155">
                <a:tc>
                  <a:txBody>
                    <a:bodyPr/>
                    <a:p>
                      <a:pPr algn="just">
                        <a:spcAft>
                          <a:spcPts val="0"/>
                        </a:spcAft>
                      </a:pPr>
                      <a:r>
                        <a:rPr lang="zh-CN" altLang="en-US" sz="1600" dirty="0">
                          <a:solidFill>
                            <a:schemeClr val="tx1">
                              <a:lumMod val="75000"/>
                              <a:lumOff val="25000"/>
                            </a:schemeClr>
                          </a:solidFill>
                          <a:latin typeface="楷体" panose="02010609060101010101" charset="-122"/>
                          <a:ea typeface="楷体" panose="02010609060101010101" charset="-122"/>
                        </a:rPr>
                        <a:t> </a:t>
                      </a:r>
                      <a:endParaRPr lang="zh-CN" altLang="en-US" sz="1600" dirty="0">
                        <a:solidFill>
                          <a:schemeClr val="tx1">
                            <a:lumMod val="75000"/>
                            <a:lumOff val="25000"/>
                          </a:schemeClr>
                        </a:solidFill>
                        <a:latin typeface="楷体" panose="02010609060101010101" charset="-122"/>
                        <a:ea typeface="楷体" panose="02010609060101010101" charset="-122"/>
                      </a:endParaRPr>
                    </a:p>
                  </a:txBody>
                  <a:tcPr marL="68583" marR="68583" marT="0" marB="0" anchor="ctr">
                    <a:lnL w="12700" cmpd="sng">
                      <a:solidFill>
                        <a:schemeClr val="tx1"/>
                      </a:solidFill>
                      <a:prstDash val="solid"/>
                    </a:lnL>
                    <a:solidFill>
                      <a:schemeClr val="bg1">
                        <a:lumMod val="85000"/>
                      </a:schemeClr>
                    </a:solidFill>
                  </a:tcPr>
                </a:tc>
                <a:tc>
                  <a:txBody>
                    <a:bodyPr/>
                    <a:p>
                      <a:pPr marL="0" marR="0" indent="0" algn="just" defTabSz="685800" rtl="0" eaLnBrk="1" fontAlgn="auto" latinLnBrk="0" hangingPunct="1">
                        <a:lnSpc>
                          <a:spcPct val="100000"/>
                        </a:lnSpc>
                        <a:spcBef>
                          <a:spcPts val="0"/>
                        </a:spcBef>
                        <a:spcAft>
                          <a:spcPts val="0"/>
                        </a:spcAft>
                        <a:buClrTx/>
                        <a:buSzTx/>
                        <a:buFontTx/>
                        <a:buNone/>
                        <a:defRPr/>
                      </a:pPr>
                      <a:r>
                        <a:rPr lang="zh-CN" altLang="en-US" sz="1600" b="1" dirty="0">
                          <a:solidFill>
                            <a:srgbClr val="C85F42"/>
                          </a:solidFill>
                          <a:latin typeface="楷体" panose="02010609060101010101" charset="-122"/>
                          <a:ea typeface="楷体" panose="02010609060101010101" charset="-122"/>
                        </a:rPr>
                        <a:t>试题库：分类试题章节练习（新增）</a:t>
                      </a:r>
                      <a:endParaRPr lang="zh-CN" altLang="en-US" sz="1600" b="1" dirty="0">
                        <a:solidFill>
                          <a:srgbClr val="C85F42"/>
                        </a:solidFill>
                        <a:latin typeface="楷体" panose="02010609060101010101" charset="-122"/>
                        <a:ea typeface="楷体" panose="02010609060101010101" charset="-122"/>
                      </a:endParaRPr>
                    </a:p>
                  </a:txBody>
                  <a:tcPr marL="68583" marR="68583" marT="0" marB="0" anchor="ctr">
                    <a:lnR w="12700" cmpd="sng">
                      <a:solidFill>
                        <a:schemeClr val="tx1"/>
                      </a:solidFill>
                      <a:prstDash val="solid"/>
                    </a:lnR>
                    <a:solidFill>
                      <a:schemeClr val="bg1">
                        <a:lumMod val="85000"/>
                      </a:schemeClr>
                    </a:solidFill>
                  </a:tcPr>
                </a:tc>
              </a:tr>
              <a:tr h="478155">
                <a:tc>
                  <a:txBody>
                    <a:bodyPr/>
                    <a:p>
                      <a:pPr algn="just">
                        <a:spcAft>
                          <a:spcPts val="0"/>
                        </a:spcAft>
                      </a:pPr>
                      <a:r>
                        <a:rPr lang="zh-CN" altLang="en-US" sz="1600" dirty="0">
                          <a:solidFill>
                            <a:schemeClr val="tx1">
                              <a:lumMod val="75000"/>
                              <a:lumOff val="25000"/>
                            </a:schemeClr>
                          </a:solidFill>
                          <a:latin typeface="楷体" panose="02010609060101010101" charset="-122"/>
                          <a:ea typeface="楷体" panose="02010609060101010101" charset="-122"/>
                        </a:rPr>
                        <a:t> </a:t>
                      </a:r>
                      <a:endParaRPr lang="zh-CN" altLang="en-US" sz="1600" dirty="0">
                        <a:solidFill>
                          <a:schemeClr val="tx1">
                            <a:lumMod val="75000"/>
                            <a:lumOff val="25000"/>
                          </a:schemeClr>
                        </a:solidFill>
                        <a:latin typeface="楷体" panose="02010609060101010101" charset="-122"/>
                        <a:ea typeface="楷体" panose="02010609060101010101" charset="-122"/>
                      </a:endParaRPr>
                    </a:p>
                  </a:txBody>
                  <a:tcPr marL="68583" marR="68583" marT="0" marB="0" anchor="ctr">
                    <a:lnL w="12700" cmpd="sng">
                      <a:solidFill>
                        <a:schemeClr val="tx1"/>
                      </a:solidFill>
                      <a:prstDash val="solid"/>
                    </a:lnL>
                    <a:lnB w="12700" cmpd="sng">
                      <a:solidFill>
                        <a:schemeClr val="tx1"/>
                      </a:solidFill>
                      <a:prstDash val="solid"/>
                    </a:lnB>
                    <a:solidFill>
                      <a:schemeClr val="bg1">
                        <a:lumMod val="75000"/>
                      </a:schemeClr>
                    </a:solidFill>
                  </a:tcPr>
                </a:tc>
                <a:tc>
                  <a:txBody>
                    <a:bodyPr/>
                    <a:p>
                      <a:pPr marL="0" marR="0" indent="0" algn="just" defTabSz="685800" rtl="0" eaLnBrk="1" fontAlgn="auto" latinLnBrk="0" hangingPunct="1">
                        <a:lnSpc>
                          <a:spcPct val="100000"/>
                        </a:lnSpc>
                        <a:spcBef>
                          <a:spcPts val="0"/>
                        </a:spcBef>
                        <a:spcAft>
                          <a:spcPts val="0"/>
                        </a:spcAft>
                        <a:buClrTx/>
                        <a:buSzTx/>
                        <a:buFontTx/>
                        <a:buNone/>
                        <a:defRPr/>
                      </a:pPr>
                      <a:r>
                        <a:rPr lang="zh-CN" altLang="en-US" sz="1600" b="1" dirty="0">
                          <a:solidFill>
                            <a:srgbClr val="C85F42"/>
                          </a:solidFill>
                          <a:latin typeface="楷体" panose="02010609060101010101" charset="-122"/>
                          <a:ea typeface="楷体" panose="02010609060101010101" charset="-122"/>
                        </a:rPr>
                        <a:t>试题库：分类试题每日一练（新增）</a:t>
                      </a:r>
                      <a:endParaRPr lang="zh-CN" altLang="en-US" sz="1600" b="1" dirty="0">
                        <a:solidFill>
                          <a:srgbClr val="C85F42"/>
                        </a:solidFill>
                        <a:latin typeface="楷体" panose="02010609060101010101" charset="-122"/>
                        <a:ea typeface="楷体" panose="02010609060101010101" charset="-122"/>
                      </a:endParaRPr>
                    </a:p>
                  </a:txBody>
                  <a:tcPr marL="68583" marR="68583" marT="0" marB="0" anchor="ctr">
                    <a:lnR w="12700" cmpd="sng">
                      <a:solidFill>
                        <a:schemeClr val="tx1"/>
                      </a:solidFill>
                      <a:prstDash val="solid"/>
                    </a:lnR>
                    <a:lnB w="12700" cmpd="sng">
                      <a:solidFill>
                        <a:schemeClr val="tx1"/>
                      </a:solidFill>
                      <a:prstDash val="solid"/>
                    </a:lnB>
                    <a:solidFill>
                      <a:schemeClr val="bg1">
                        <a:lumMod val="75000"/>
                      </a:schemeClr>
                    </a:solidFill>
                  </a:tcPr>
                </a:tc>
              </a:tr>
            </a:tbl>
          </a:graphicData>
        </a:graphic>
      </p:graphicFrame>
      <p:sp>
        <p:nvSpPr>
          <p:cNvPr id="7" name="右弧形箭头 6"/>
          <p:cNvSpPr/>
          <p:nvPr/>
        </p:nvSpPr>
        <p:spPr>
          <a:xfrm>
            <a:off x="10234295" y="2462530"/>
            <a:ext cx="902335" cy="2662555"/>
          </a:xfrm>
          <a:prstGeom prst="curvedLeftArrow">
            <a:avLst>
              <a:gd name="adj1" fmla="val 15650"/>
              <a:gd name="adj2" fmla="val 50000"/>
              <a:gd name="adj3" fmla="val 19259"/>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右弧形箭头 23"/>
          <p:cNvSpPr/>
          <p:nvPr/>
        </p:nvSpPr>
        <p:spPr>
          <a:xfrm>
            <a:off x="10235565" y="4872990"/>
            <a:ext cx="812165" cy="781685"/>
          </a:xfrm>
          <a:prstGeom prst="curvedLeftArrow">
            <a:avLst>
              <a:gd name="adj1" fmla="val 5799"/>
              <a:gd name="adj2" fmla="val 42098"/>
              <a:gd name="adj3" fmla="val 19259"/>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右弧形箭头 24"/>
          <p:cNvSpPr/>
          <p:nvPr/>
        </p:nvSpPr>
        <p:spPr>
          <a:xfrm>
            <a:off x="10234295" y="4872990"/>
            <a:ext cx="1002665" cy="1414145"/>
          </a:xfrm>
          <a:prstGeom prst="curvedLeftArrow">
            <a:avLst>
              <a:gd name="adj1" fmla="val 3813"/>
              <a:gd name="adj2" fmla="val 53294"/>
              <a:gd name="adj3" fmla="val 18176"/>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0" name="流程图: 过程 19"/>
          <p:cNvSpPr/>
          <p:nvPr/>
        </p:nvSpPr>
        <p:spPr>
          <a:xfrm>
            <a:off x="10756583" y="2144713"/>
            <a:ext cx="1047750" cy="2566988"/>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i="0" u="none" strike="noStrike" kern="1200" cap="none" spc="0" normalizeH="0" baseline="0" dirty="0">
                <a:solidFill>
                  <a:srgbClr val="404040"/>
                </a:solidFill>
                <a:latin typeface="华文行楷" panose="02010800040101010101" charset="-122"/>
                <a:ea typeface="华文行楷" panose="02010800040101010101" charset="-122"/>
                <a:cs typeface="+mn-cs"/>
              </a:rPr>
              <a:t>同一分类页面功能互联互通</a:t>
            </a:r>
            <a:endParaRPr kumimoji="0" lang="zh-CN" altLang="en-US" sz="2800" b="1"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8" name="矩形 11"/>
          <p:cNvSpPr>
            <a:spLocks noChangeArrowheads="1"/>
          </p:cNvSpPr>
          <p:nvPr/>
        </p:nvSpPr>
        <p:spPr bwMode="auto">
          <a:xfrm>
            <a:off x="610870" y="1364921"/>
            <a:ext cx="1859280" cy="429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200" dirty="0">
                <a:solidFill>
                  <a:srgbClr val="404040"/>
                </a:solidFill>
                <a:latin typeface="方正大黑体_GBK" panose="02010600010101010101" charset="-122"/>
                <a:ea typeface="方正大黑体_GBK" panose="02010600010101010101" charset="-122"/>
                <a:sym typeface="迷你简剪纸"/>
              </a:rPr>
              <a:t>职业资格模块</a:t>
            </a:r>
            <a:endParaRPr lang="zh-CN" altLang="en-US" sz="2200" dirty="0">
              <a:solidFill>
                <a:srgbClr val="404040"/>
              </a:solidFill>
              <a:latin typeface="方正大黑体_GBK" panose="02010600010101010101" charset="-122"/>
              <a:ea typeface="方正大黑体_GBK" panose="02010600010101010101" charset="-122"/>
              <a:sym typeface="迷你简剪纸"/>
            </a:endParaRPr>
          </a:p>
        </p:txBody>
      </p:sp>
      <p:sp>
        <p:nvSpPr>
          <p:cNvPr id="27" name="矩形 11"/>
          <p:cNvSpPr>
            <a:spLocks noChangeArrowheads="1"/>
          </p:cNvSpPr>
          <p:nvPr/>
        </p:nvSpPr>
        <p:spPr bwMode="auto">
          <a:xfrm>
            <a:off x="3833495" y="463221"/>
            <a:ext cx="44119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产品主要功能及服务</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randombar(horizontal)">
                                      <p:cBhvr>
                                        <p:cTn id="10" dur="500"/>
                                        <p:tgtEl>
                                          <p:spTgt spid="2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randombar(horizontal)">
                                      <p:cBhvr>
                                        <p:cTn id="16" dur="500"/>
                                        <p:tgtEl>
                                          <p:spTgt spid="24"/>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randombar(horizontal)">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24" grpId="0" bldLvl="0" animBg="1"/>
      <p:bldP spid="25" grpId="0" bldLvl="0" animBg="1"/>
      <p:bldP spid="20"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033"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11"/>
          <p:cNvSpPr>
            <a:spLocks noChangeArrowheads="1"/>
          </p:cNvSpPr>
          <p:nvPr/>
        </p:nvSpPr>
        <p:spPr bwMode="auto">
          <a:xfrm>
            <a:off x="610870" y="1364921"/>
            <a:ext cx="1859280" cy="429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200" dirty="0">
                <a:solidFill>
                  <a:srgbClr val="404040"/>
                </a:solidFill>
                <a:latin typeface="方正大黑体_GBK" panose="02010600010101010101" charset="-122"/>
                <a:ea typeface="方正大黑体_GBK" panose="02010600010101010101" charset="-122"/>
                <a:sym typeface="迷你简剪纸"/>
              </a:rPr>
              <a:t>高教题库模块</a:t>
            </a:r>
            <a:endParaRPr lang="zh-CN" altLang="en-US" sz="2200" dirty="0">
              <a:solidFill>
                <a:srgbClr val="404040"/>
              </a:solidFill>
              <a:latin typeface="方正大黑体_GBK" panose="02010600010101010101" charset="-122"/>
              <a:ea typeface="方正大黑体_GBK" panose="02010600010101010101" charset="-122"/>
              <a:sym typeface="迷你简剪纸"/>
            </a:endParaRPr>
          </a:p>
        </p:txBody>
      </p:sp>
      <p:graphicFrame>
        <p:nvGraphicFramePr>
          <p:cNvPr id="7" name="表格 6"/>
          <p:cNvGraphicFramePr>
            <a:graphicFrameLocks noGrp="1"/>
          </p:cNvGraphicFramePr>
          <p:nvPr>
            <p:custDataLst>
              <p:tags r:id="rId3"/>
            </p:custDataLst>
          </p:nvPr>
        </p:nvGraphicFramePr>
        <p:xfrm>
          <a:off x="610870" y="1870075"/>
          <a:ext cx="9657715" cy="4371975"/>
        </p:xfrm>
        <a:graphic>
          <a:graphicData uri="http://schemas.openxmlformats.org/drawingml/2006/table">
            <a:tbl>
              <a:tblPr firstRow="1" firstCol="1" bandRow="1">
                <a:tableStyleId>{5C22544A-7EE6-4342-B048-85BDC9FD1C3A}</a:tableStyleId>
              </a:tblPr>
              <a:tblGrid>
                <a:gridCol w="4189095"/>
                <a:gridCol w="5468620"/>
              </a:tblGrid>
              <a:tr h="574040">
                <a:tc>
                  <a:txBody>
                    <a:bodyPr/>
                    <a:p>
                      <a:pPr algn="ctr">
                        <a:spcAft>
                          <a:spcPts val="0"/>
                        </a:spcAft>
                      </a:pPr>
                      <a:r>
                        <a:rPr lang="zh-CN" altLang="en-US" sz="2800" b="0" dirty="0">
                          <a:solidFill>
                            <a:srgbClr val="DFD2B1"/>
                          </a:solidFill>
                          <a:latin typeface="华文行楷" panose="02010800040101010101" charset="-122"/>
                          <a:ea typeface="华文行楷" panose="02010800040101010101" charset="-122"/>
                        </a:rPr>
                        <a:t>旧版</a:t>
                      </a:r>
                      <a:endParaRPr lang="zh-CN" altLang="en-US" sz="2800" b="0" dirty="0">
                        <a:solidFill>
                          <a:srgbClr val="404040"/>
                        </a:solidFill>
                        <a:latin typeface="华文行楷" panose="02010800040101010101" charset="-122"/>
                        <a:ea typeface="华文行楷" panose="02010800040101010101" charset="-122"/>
                      </a:endParaRPr>
                    </a:p>
                  </a:txBody>
                  <a:tcPr marL="68583" marR="68583" marT="0" marB="0" anchor="ctr">
                    <a:lnL w="12700" cmpd="sng">
                      <a:solidFill>
                        <a:schemeClr val="tx1"/>
                      </a:solidFill>
                      <a:prstDash val="solid"/>
                    </a:lnL>
                    <a:lnT w="12700" cmpd="sng">
                      <a:solidFill>
                        <a:schemeClr val="tx1"/>
                      </a:solidFill>
                      <a:prstDash val="solid"/>
                    </a:lnT>
                    <a:solidFill>
                      <a:srgbClr val="C85F42"/>
                    </a:solidFill>
                  </a:tcPr>
                </a:tc>
                <a:tc>
                  <a:txBody>
                    <a:bodyPr/>
                    <a:p>
                      <a:pPr algn="ctr">
                        <a:spcAft>
                          <a:spcPts val="0"/>
                        </a:spcAft>
                      </a:pPr>
                      <a:r>
                        <a:rPr lang="zh-CN" altLang="en-US" sz="2800" b="0" dirty="0">
                          <a:solidFill>
                            <a:srgbClr val="DFD2B1"/>
                          </a:solidFill>
                          <a:latin typeface="华文行楷" panose="02010800040101010101" charset="-122"/>
                          <a:ea typeface="华文行楷" panose="02010800040101010101" charset="-122"/>
                        </a:rPr>
                        <a:t>新版</a:t>
                      </a:r>
                      <a:endParaRPr lang="zh-CN" altLang="en-US" sz="2800" b="0" dirty="0">
                        <a:solidFill>
                          <a:srgbClr val="404040"/>
                        </a:solidFill>
                        <a:latin typeface="华文行楷" panose="02010800040101010101" charset="-122"/>
                        <a:ea typeface="华文行楷" panose="02010800040101010101" charset="-122"/>
                      </a:endParaRPr>
                    </a:p>
                  </a:txBody>
                  <a:tcPr marL="68583" marR="68583" marT="0" marB="0" anchor="ctr">
                    <a:lnR w="12700" cmpd="sng">
                      <a:solidFill>
                        <a:schemeClr val="tx1"/>
                      </a:solidFill>
                      <a:prstDash val="solid"/>
                    </a:lnR>
                    <a:lnT w="12700" cmpd="sng">
                      <a:solidFill>
                        <a:schemeClr val="tx1"/>
                      </a:solidFill>
                      <a:prstDash val="solid"/>
                    </a:lnT>
                    <a:solidFill>
                      <a:srgbClr val="C85F42"/>
                    </a:solidFill>
                  </a:tcPr>
                </a:tc>
              </a:tr>
              <a:tr h="542925">
                <a:tc>
                  <a:txBody>
                    <a:bodyPr/>
                    <a:p>
                      <a:pPr algn="just">
                        <a:spcAft>
                          <a:spcPts val="0"/>
                        </a:spcAft>
                      </a:pPr>
                      <a:r>
                        <a:rPr lang="zh-CN" altLang="en-US" sz="1600" dirty="0">
                          <a:solidFill>
                            <a:schemeClr val="tx1">
                              <a:lumMod val="65000"/>
                              <a:lumOff val="35000"/>
                            </a:schemeClr>
                          </a:solidFill>
                          <a:latin typeface="楷体" panose="02010609060101010101" charset="-122"/>
                          <a:ea typeface="楷体" panose="02010609060101010101" charset="-122"/>
                        </a:rPr>
                        <a:t>分类浏览试题—→查看答案</a:t>
                      </a:r>
                      <a:endParaRPr lang="zh-CN" altLang="en-US" sz="1600" dirty="0">
                        <a:solidFill>
                          <a:schemeClr val="tx1">
                            <a:lumMod val="65000"/>
                            <a:lumOff val="35000"/>
                          </a:schemeClr>
                        </a:solidFill>
                        <a:latin typeface="楷体" panose="02010609060101010101" charset="-122"/>
                        <a:ea typeface="楷体" panose="02010609060101010101" charset="-122"/>
                      </a:endParaRPr>
                    </a:p>
                  </a:txBody>
                  <a:tcPr marL="68574" marR="68574" marT="0" marB="0" anchor="ctr">
                    <a:lnL w="12700" cmpd="sng">
                      <a:solidFill>
                        <a:schemeClr val="tx1"/>
                      </a:solidFill>
                      <a:prstDash val="solid"/>
                    </a:lnL>
                    <a:solidFill>
                      <a:schemeClr val="bg1">
                        <a:lumMod val="85000"/>
                      </a:schemeClr>
                    </a:solidFill>
                  </a:tcPr>
                </a:tc>
                <a:tc>
                  <a:txBody>
                    <a:bodyPr/>
                    <a:p>
                      <a:pPr algn="just">
                        <a:spcAft>
                          <a:spcPts val="0"/>
                        </a:spcAft>
                      </a:pPr>
                      <a:r>
                        <a:rPr lang="zh-CN" altLang="en-US" sz="1600" b="1" dirty="0">
                          <a:solidFill>
                            <a:schemeClr val="tx1">
                              <a:lumMod val="65000"/>
                              <a:lumOff val="35000"/>
                            </a:schemeClr>
                          </a:solidFill>
                          <a:latin typeface="楷体" panose="02010609060101010101" charset="-122"/>
                          <a:ea typeface="楷体" panose="02010609060101010101" charset="-122"/>
                        </a:rPr>
                        <a:t>分类浏览试题—→进行单题练习</a:t>
                      </a:r>
                      <a:endParaRPr lang="zh-CN" altLang="en-US" sz="1600" b="1" dirty="0">
                        <a:solidFill>
                          <a:schemeClr val="tx1">
                            <a:lumMod val="65000"/>
                            <a:lumOff val="35000"/>
                          </a:schemeClr>
                        </a:solidFill>
                        <a:latin typeface="楷体" panose="02010609060101010101" charset="-122"/>
                        <a:ea typeface="楷体" panose="02010609060101010101" charset="-122"/>
                      </a:endParaRPr>
                    </a:p>
                  </a:txBody>
                  <a:tcPr marL="68574" marR="68574" marT="0" marB="0" anchor="ctr">
                    <a:lnR w="12700" cmpd="sng">
                      <a:solidFill>
                        <a:schemeClr val="tx1"/>
                      </a:solidFill>
                      <a:prstDash val="solid"/>
                    </a:lnR>
                    <a:solidFill>
                      <a:schemeClr val="bg1">
                        <a:lumMod val="85000"/>
                      </a:schemeClr>
                    </a:solidFill>
                  </a:tcPr>
                </a:tc>
              </a:tr>
              <a:tr h="542925">
                <a:tc>
                  <a:txBody>
                    <a:bodyPr/>
                    <a:p>
                      <a:pPr algn="just">
                        <a:spcAft>
                          <a:spcPts val="0"/>
                        </a:spcAft>
                      </a:pPr>
                      <a:endParaRPr lang="zh-CN" altLang="en-US" sz="1600" dirty="0">
                        <a:solidFill>
                          <a:schemeClr val="tx1">
                            <a:lumMod val="75000"/>
                            <a:lumOff val="25000"/>
                          </a:schemeClr>
                        </a:solidFill>
                        <a:latin typeface="楷体" panose="02010609060101010101" charset="-122"/>
                        <a:ea typeface="楷体" panose="02010609060101010101" charset="-122"/>
                      </a:endParaRPr>
                    </a:p>
                  </a:txBody>
                  <a:tcPr marL="68574" marR="68574" marT="0" marB="0" anchor="ctr">
                    <a:lnL w="12700" cmpd="sng">
                      <a:solidFill>
                        <a:schemeClr val="tx1"/>
                      </a:solidFill>
                      <a:prstDash val="solid"/>
                    </a:lnL>
                    <a:solidFill>
                      <a:schemeClr val="bg1">
                        <a:lumMod val="75000"/>
                      </a:schemeClr>
                    </a:solidFill>
                  </a:tcPr>
                </a:tc>
                <a:tc>
                  <a:txBody>
                    <a:bodyPr/>
                    <a:p>
                      <a:pPr algn="just">
                        <a:spcAft>
                          <a:spcPts val="0"/>
                        </a:spcAft>
                      </a:pPr>
                      <a:r>
                        <a:rPr lang="zh-CN" altLang="en-US" sz="1600" b="1" dirty="0">
                          <a:solidFill>
                            <a:srgbClr val="C85F42"/>
                          </a:solidFill>
                          <a:latin typeface="楷体" panose="02010609060101010101" charset="-122"/>
                          <a:ea typeface="楷体" panose="02010609060101010101" charset="-122"/>
                        </a:rPr>
                        <a:t>分类浏览试卷—→做卷练习</a:t>
                      </a:r>
                      <a:endParaRPr lang="zh-CN" altLang="en-US" sz="1600" b="1" dirty="0">
                        <a:solidFill>
                          <a:srgbClr val="C85F42"/>
                        </a:solidFill>
                        <a:latin typeface="楷体" panose="02010609060101010101" charset="-122"/>
                        <a:ea typeface="楷体" panose="02010609060101010101" charset="-122"/>
                      </a:endParaRPr>
                    </a:p>
                  </a:txBody>
                  <a:tcPr marL="68574" marR="68574" marT="0" marB="0" anchor="ctr">
                    <a:lnR w="12700" cmpd="sng">
                      <a:solidFill>
                        <a:schemeClr val="tx1"/>
                      </a:solidFill>
                      <a:prstDash val="solid"/>
                    </a:lnR>
                    <a:solidFill>
                      <a:schemeClr val="bg1">
                        <a:lumMod val="75000"/>
                      </a:schemeClr>
                    </a:solidFill>
                  </a:tcPr>
                </a:tc>
              </a:tr>
              <a:tr h="542925">
                <a:tc>
                  <a:txBody>
                    <a:bodyPr/>
                    <a:p>
                      <a:pPr algn="just">
                        <a:spcAft>
                          <a:spcPts val="0"/>
                        </a:spcAft>
                      </a:pPr>
                      <a:endParaRPr lang="zh-CN" altLang="en-US" sz="1600" dirty="0">
                        <a:solidFill>
                          <a:schemeClr val="tx1">
                            <a:lumMod val="75000"/>
                            <a:lumOff val="25000"/>
                          </a:schemeClr>
                        </a:solidFill>
                        <a:latin typeface="楷体" panose="02010609060101010101" charset="-122"/>
                        <a:ea typeface="楷体" panose="02010609060101010101" charset="-122"/>
                      </a:endParaRPr>
                    </a:p>
                  </a:txBody>
                  <a:tcPr marL="68574" marR="68574" marT="0" marB="0" anchor="ctr">
                    <a:lnL w="12700" cmpd="sng">
                      <a:solidFill>
                        <a:schemeClr val="tx1"/>
                      </a:solidFill>
                      <a:prstDash val="solid"/>
                    </a:lnL>
                    <a:solidFill>
                      <a:schemeClr val="bg1">
                        <a:lumMod val="85000"/>
                      </a:schemeClr>
                    </a:solidFill>
                  </a:tcPr>
                </a:tc>
                <a:tc>
                  <a:txBody>
                    <a:bodyPr/>
                    <a:p>
                      <a:pPr marL="0" marR="0" indent="0" algn="just" defTabSz="685800" rtl="0" eaLnBrk="1" fontAlgn="auto" latinLnBrk="0" hangingPunct="1">
                        <a:lnSpc>
                          <a:spcPct val="100000"/>
                        </a:lnSpc>
                        <a:spcBef>
                          <a:spcPts val="0"/>
                        </a:spcBef>
                        <a:spcAft>
                          <a:spcPts val="0"/>
                        </a:spcAft>
                        <a:buClrTx/>
                        <a:buSzTx/>
                        <a:buFontTx/>
                        <a:buNone/>
                        <a:defRPr/>
                      </a:pPr>
                      <a:r>
                        <a:rPr lang="zh-CN" altLang="en-US" sz="1600" b="1" dirty="0">
                          <a:solidFill>
                            <a:srgbClr val="C85F42"/>
                          </a:solidFill>
                          <a:latin typeface="楷体" panose="02010609060101010101" charset="-122"/>
                          <a:ea typeface="楷体" panose="02010609060101010101" charset="-122"/>
                        </a:rPr>
                        <a:t>分类试题章节练习</a:t>
                      </a:r>
                      <a:endParaRPr lang="zh-CN" altLang="en-US" sz="1600" b="1" dirty="0">
                        <a:solidFill>
                          <a:srgbClr val="C85F42"/>
                        </a:solidFill>
                        <a:latin typeface="楷体" panose="02010609060101010101" charset="-122"/>
                        <a:ea typeface="楷体" panose="02010609060101010101" charset="-122"/>
                      </a:endParaRPr>
                    </a:p>
                  </a:txBody>
                  <a:tcPr marL="68574" marR="68574" marT="0" marB="0" anchor="ctr">
                    <a:lnR w="12700" cmpd="sng">
                      <a:solidFill>
                        <a:schemeClr val="tx1"/>
                      </a:solidFill>
                      <a:prstDash val="solid"/>
                    </a:lnR>
                    <a:solidFill>
                      <a:schemeClr val="bg1">
                        <a:lumMod val="85000"/>
                      </a:schemeClr>
                    </a:solidFill>
                  </a:tcPr>
                </a:tc>
              </a:tr>
              <a:tr h="542925">
                <a:tc>
                  <a:txBody>
                    <a:bodyPr/>
                    <a:p>
                      <a:pPr algn="just">
                        <a:spcAft>
                          <a:spcPts val="0"/>
                        </a:spcAft>
                      </a:pPr>
                      <a:endParaRPr lang="zh-CN" altLang="en-US" sz="1600" dirty="0">
                        <a:solidFill>
                          <a:schemeClr val="tx1">
                            <a:lumMod val="75000"/>
                            <a:lumOff val="25000"/>
                          </a:schemeClr>
                        </a:solidFill>
                        <a:latin typeface="楷体" panose="02010609060101010101" charset="-122"/>
                        <a:ea typeface="楷体" panose="02010609060101010101" charset="-122"/>
                      </a:endParaRPr>
                    </a:p>
                  </a:txBody>
                  <a:tcPr marL="68574" marR="68574" marT="0" marB="0" anchor="ctr">
                    <a:lnL w="12700" cmpd="sng">
                      <a:solidFill>
                        <a:schemeClr val="tx1"/>
                      </a:solidFill>
                      <a:prstDash val="solid"/>
                    </a:lnL>
                    <a:solidFill>
                      <a:schemeClr val="bg1">
                        <a:lumMod val="75000"/>
                      </a:schemeClr>
                    </a:solidFill>
                  </a:tcPr>
                </a:tc>
                <a:tc>
                  <a:txBody>
                    <a:bodyPr/>
                    <a:p>
                      <a:r>
                        <a:rPr lang="zh-CN" altLang="en-US" sz="1600" b="1" dirty="0">
                          <a:solidFill>
                            <a:srgbClr val="C85F42"/>
                          </a:solidFill>
                          <a:latin typeface="楷体" panose="02010609060101010101" charset="-122"/>
                          <a:ea typeface="楷体" panose="02010609060101010101" charset="-122"/>
                        </a:rPr>
                        <a:t>专项训练</a:t>
                      </a:r>
                      <a:endParaRPr lang="zh-CN" altLang="en-US" sz="1600" b="1" dirty="0">
                        <a:solidFill>
                          <a:srgbClr val="C85F42"/>
                        </a:solidFill>
                        <a:latin typeface="楷体" panose="02010609060101010101" charset="-122"/>
                        <a:ea typeface="楷体" panose="02010609060101010101" charset="-122"/>
                      </a:endParaRPr>
                    </a:p>
                  </a:txBody>
                  <a:tcPr marL="68574" marR="68574" marT="0" marB="0" anchor="ctr">
                    <a:lnR w="12700" cmpd="sng">
                      <a:solidFill>
                        <a:schemeClr val="tx1"/>
                      </a:solidFill>
                      <a:prstDash val="solid"/>
                    </a:lnR>
                    <a:solidFill>
                      <a:schemeClr val="bg1">
                        <a:lumMod val="75000"/>
                      </a:schemeClr>
                    </a:solidFill>
                  </a:tcPr>
                </a:tc>
              </a:tr>
              <a:tr h="542925">
                <a:tc>
                  <a:txBody>
                    <a:bodyPr/>
                    <a:p>
                      <a:pPr marL="0" algn="just" defTabSz="685800" rtl="0" eaLnBrk="1" latinLnBrk="0" hangingPunct="1">
                        <a:spcAft>
                          <a:spcPts val="0"/>
                        </a:spcAft>
                      </a:pPr>
                      <a:r>
                        <a:rPr lang="zh-CN" altLang="en-US" sz="1600" dirty="0">
                          <a:solidFill>
                            <a:schemeClr val="tx1">
                              <a:lumMod val="75000"/>
                              <a:lumOff val="25000"/>
                            </a:schemeClr>
                          </a:solidFill>
                          <a:latin typeface="楷体" panose="02010609060101010101" charset="-122"/>
                          <a:ea typeface="楷体" panose="02010609060101010101" charset="-122"/>
                          <a:cs typeface="+mn-cs"/>
                        </a:rPr>
                        <a:t> </a:t>
                      </a:r>
                      <a:endParaRPr lang="zh-CN" altLang="en-US" sz="1600" dirty="0">
                        <a:solidFill>
                          <a:schemeClr val="tx1">
                            <a:lumMod val="75000"/>
                            <a:lumOff val="25000"/>
                          </a:schemeClr>
                        </a:solidFill>
                        <a:latin typeface="楷体" panose="02010609060101010101" charset="-122"/>
                        <a:ea typeface="楷体" panose="02010609060101010101" charset="-122"/>
                        <a:cs typeface="+mn-cs"/>
                      </a:endParaRPr>
                    </a:p>
                  </a:txBody>
                  <a:tcPr marL="68574" marR="68574" marT="0" marB="0" anchor="ctr">
                    <a:lnL w="12700" cmpd="sng">
                      <a:solidFill>
                        <a:schemeClr val="tx1"/>
                      </a:solidFill>
                      <a:prstDash val="solid"/>
                    </a:lnL>
                    <a:solidFill>
                      <a:schemeClr val="bg1">
                        <a:lumMod val="85000"/>
                      </a:schemeClr>
                    </a:solidFill>
                  </a:tcPr>
                </a:tc>
                <a:tc>
                  <a:txBody>
                    <a:bodyPr/>
                    <a:p>
                      <a:pPr algn="just">
                        <a:spcAft>
                          <a:spcPts val="0"/>
                        </a:spcAft>
                      </a:pPr>
                      <a:r>
                        <a:rPr lang="zh-CN" altLang="en-US" sz="1600" b="1" dirty="0">
                          <a:solidFill>
                            <a:srgbClr val="C85F42"/>
                          </a:solidFill>
                          <a:latin typeface="楷体" panose="02010609060101010101" charset="-122"/>
                          <a:ea typeface="楷体" panose="02010609060101010101" charset="-122"/>
                        </a:rPr>
                        <a:t>查找试卷</a:t>
                      </a:r>
                      <a:endParaRPr lang="zh-CN" altLang="en-US" sz="1600" b="1" dirty="0">
                        <a:solidFill>
                          <a:srgbClr val="C85F42"/>
                        </a:solidFill>
                        <a:latin typeface="楷体" panose="02010609060101010101" charset="-122"/>
                        <a:ea typeface="楷体" panose="02010609060101010101" charset="-122"/>
                      </a:endParaRPr>
                    </a:p>
                  </a:txBody>
                  <a:tcPr marL="68574" marR="68574" marT="0" marB="0" anchor="ctr">
                    <a:lnR w="12700" cmpd="sng">
                      <a:solidFill>
                        <a:schemeClr val="tx1"/>
                      </a:solidFill>
                      <a:prstDash val="solid"/>
                    </a:lnR>
                    <a:solidFill>
                      <a:schemeClr val="bg1">
                        <a:lumMod val="85000"/>
                      </a:schemeClr>
                    </a:solidFill>
                  </a:tcPr>
                </a:tc>
              </a:tr>
              <a:tr h="542925">
                <a:tc>
                  <a:txBody>
                    <a:bodyPr/>
                    <a:p>
                      <a:pPr algn="just">
                        <a:spcAft>
                          <a:spcPts val="0"/>
                        </a:spcAft>
                      </a:pPr>
                      <a:r>
                        <a:rPr lang="zh-CN" altLang="en-US" sz="1600" dirty="0">
                          <a:solidFill>
                            <a:schemeClr val="tx1">
                              <a:lumMod val="75000"/>
                              <a:lumOff val="25000"/>
                            </a:schemeClr>
                          </a:solidFill>
                          <a:latin typeface="楷体" panose="02010609060101010101" charset="-122"/>
                          <a:ea typeface="楷体" panose="02010609060101010101" charset="-122"/>
                        </a:rPr>
                        <a:t> </a:t>
                      </a:r>
                      <a:endParaRPr lang="zh-CN" altLang="en-US" sz="1600" dirty="0">
                        <a:solidFill>
                          <a:schemeClr val="tx1">
                            <a:lumMod val="75000"/>
                            <a:lumOff val="25000"/>
                          </a:schemeClr>
                        </a:solidFill>
                        <a:latin typeface="楷体" panose="02010609060101010101" charset="-122"/>
                        <a:ea typeface="楷体" panose="02010609060101010101" charset="-122"/>
                      </a:endParaRPr>
                    </a:p>
                  </a:txBody>
                  <a:tcPr marL="68574" marR="68574" marT="0" marB="0" anchor="ctr">
                    <a:lnL w="12700" cmpd="sng">
                      <a:solidFill>
                        <a:schemeClr val="tx1"/>
                      </a:solidFill>
                      <a:prstDash val="solid"/>
                    </a:lnL>
                    <a:solidFill>
                      <a:schemeClr val="bg1">
                        <a:lumMod val="75000"/>
                      </a:schemeClr>
                    </a:solidFill>
                  </a:tcPr>
                </a:tc>
                <a:tc>
                  <a:txBody>
                    <a:bodyPr/>
                    <a:p>
                      <a:pPr algn="just">
                        <a:spcAft>
                          <a:spcPts val="0"/>
                        </a:spcAft>
                      </a:pPr>
                      <a:r>
                        <a:rPr lang="zh-CN" altLang="en-US" sz="1600" b="1" dirty="0">
                          <a:solidFill>
                            <a:srgbClr val="C85F42"/>
                          </a:solidFill>
                          <a:latin typeface="楷体" panose="02010609060101010101" charset="-122"/>
                          <a:ea typeface="楷体" panose="02010609060101010101" charset="-122"/>
                        </a:rPr>
                        <a:t>查找试题</a:t>
                      </a:r>
                      <a:endParaRPr lang="zh-CN" altLang="en-US" sz="1600" b="1" dirty="0">
                        <a:solidFill>
                          <a:srgbClr val="C85F42"/>
                        </a:solidFill>
                        <a:latin typeface="楷体" panose="02010609060101010101" charset="-122"/>
                        <a:ea typeface="楷体" panose="02010609060101010101" charset="-122"/>
                      </a:endParaRPr>
                    </a:p>
                  </a:txBody>
                  <a:tcPr marL="68574" marR="68574" marT="0" marB="0" anchor="ctr">
                    <a:lnR w="12700" cmpd="sng">
                      <a:solidFill>
                        <a:schemeClr val="tx1"/>
                      </a:solidFill>
                      <a:prstDash val="solid"/>
                    </a:lnR>
                    <a:solidFill>
                      <a:schemeClr val="bg1">
                        <a:lumMod val="75000"/>
                      </a:schemeClr>
                    </a:solidFill>
                  </a:tcPr>
                </a:tc>
              </a:tr>
              <a:tr h="542925">
                <a:tc>
                  <a:txBody>
                    <a:bodyPr/>
                    <a:p>
                      <a:pPr algn="just">
                        <a:spcAft>
                          <a:spcPts val="0"/>
                        </a:spcAft>
                      </a:pPr>
                      <a:r>
                        <a:rPr lang="zh-CN" altLang="en-US" sz="1600" dirty="0">
                          <a:solidFill>
                            <a:schemeClr val="tx1">
                              <a:lumMod val="65000"/>
                              <a:lumOff val="35000"/>
                            </a:schemeClr>
                          </a:solidFill>
                          <a:latin typeface="楷体" panose="02010609060101010101" charset="-122"/>
                          <a:ea typeface="楷体" panose="02010609060101010101" charset="-122"/>
                        </a:rPr>
                        <a:t> 分类不规范</a:t>
                      </a:r>
                      <a:endParaRPr lang="zh-CN" altLang="en-US" sz="1600" dirty="0">
                        <a:solidFill>
                          <a:schemeClr val="tx1">
                            <a:lumMod val="65000"/>
                            <a:lumOff val="35000"/>
                          </a:schemeClr>
                        </a:solidFill>
                        <a:latin typeface="楷体" panose="02010609060101010101" charset="-122"/>
                        <a:ea typeface="楷体" panose="02010609060101010101" charset="-122"/>
                      </a:endParaRPr>
                    </a:p>
                  </a:txBody>
                  <a:tcPr marL="68574" marR="68574" marT="0" marB="0" anchor="ctr">
                    <a:lnL w="12700" cmpd="sng">
                      <a:solidFill>
                        <a:schemeClr val="tx1"/>
                      </a:solidFill>
                      <a:prstDash val="solid"/>
                    </a:lnL>
                    <a:lnB w="12700" cmpd="sng">
                      <a:solidFill>
                        <a:schemeClr val="tx1"/>
                      </a:solidFill>
                      <a:prstDash val="solid"/>
                    </a:lnB>
                    <a:solidFill>
                      <a:schemeClr val="bg1">
                        <a:lumMod val="85000"/>
                      </a:schemeClr>
                    </a:solidFill>
                  </a:tcPr>
                </a:tc>
                <a:tc>
                  <a:txBody>
                    <a:bodyPr/>
                    <a:p>
                      <a:pPr marL="0" marR="0" indent="0" algn="just" defTabSz="685800" rtl="0" eaLnBrk="1" fontAlgn="auto" latinLnBrk="0" hangingPunct="1">
                        <a:lnSpc>
                          <a:spcPct val="100000"/>
                        </a:lnSpc>
                        <a:spcBef>
                          <a:spcPts val="0"/>
                        </a:spcBef>
                        <a:spcAft>
                          <a:spcPts val="0"/>
                        </a:spcAft>
                        <a:buClrTx/>
                        <a:buSzTx/>
                        <a:buFontTx/>
                        <a:buNone/>
                        <a:defRPr/>
                      </a:pPr>
                      <a:r>
                        <a:rPr lang="zh-CN" altLang="en-US" sz="1600" b="1" dirty="0">
                          <a:solidFill>
                            <a:schemeClr val="tx1">
                              <a:lumMod val="65000"/>
                              <a:lumOff val="35000"/>
                            </a:schemeClr>
                          </a:solidFill>
                          <a:latin typeface="楷体" panose="02010609060101010101" charset="-122"/>
                          <a:ea typeface="楷体" panose="02010609060101010101" charset="-122"/>
                        </a:rPr>
                        <a:t>教育部学科分类（规范至三级）</a:t>
                      </a:r>
                      <a:endParaRPr lang="zh-CN" altLang="en-US" sz="1600" b="1" dirty="0">
                        <a:solidFill>
                          <a:schemeClr val="tx1">
                            <a:lumMod val="65000"/>
                            <a:lumOff val="35000"/>
                          </a:schemeClr>
                        </a:solidFill>
                        <a:latin typeface="楷体" panose="02010609060101010101" charset="-122"/>
                        <a:ea typeface="楷体" panose="02010609060101010101" charset="-122"/>
                      </a:endParaRPr>
                    </a:p>
                  </a:txBody>
                  <a:tcPr marL="68574" marR="68574" marT="0" marB="0" anchor="ctr">
                    <a:lnR w="12700" cmpd="sng">
                      <a:solidFill>
                        <a:schemeClr val="tx1"/>
                      </a:solidFill>
                      <a:prstDash val="solid"/>
                    </a:lnR>
                    <a:lnB w="12700" cmpd="sng">
                      <a:solidFill>
                        <a:schemeClr val="tx1"/>
                      </a:solidFill>
                      <a:prstDash val="solid"/>
                    </a:lnB>
                    <a:solidFill>
                      <a:schemeClr val="bg1">
                        <a:lumMod val="85000"/>
                      </a:schemeClr>
                    </a:solidFill>
                  </a:tcPr>
                </a:tc>
              </a:tr>
            </a:tbl>
          </a:graphicData>
        </a:graphic>
      </p:graphicFrame>
      <p:sp>
        <p:nvSpPr>
          <p:cNvPr id="12" name="右弧形箭头 11"/>
          <p:cNvSpPr/>
          <p:nvPr/>
        </p:nvSpPr>
        <p:spPr>
          <a:xfrm>
            <a:off x="10271760" y="2557145"/>
            <a:ext cx="737870" cy="949960"/>
          </a:xfrm>
          <a:prstGeom prst="curvedLeftArrow">
            <a:avLst>
              <a:gd name="adj1" fmla="val 15650"/>
              <a:gd name="adj2" fmla="val 50000"/>
              <a:gd name="adj3" fmla="val 19259"/>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 name="流程图: 过程 12"/>
          <p:cNvSpPr/>
          <p:nvPr/>
        </p:nvSpPr>
        <p:spPr>
          <a:xfrm>
            <a:off x="10951845" y="2006600"/>
            <a:ext cx="795020" cy="2583815"/>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i="0" u="none" strike="noStrike" kern="1200" cap="none" spc="0" normalizeH="0" baseline="0" dirty="0">
                <a:solidFill>
                  <a:srgbClr val="404040"/>
                </a:solidFill>
                <a:latin typeface="华文行楷" panose="02010800040101010101" charset="-122"/>
                <a:ea typeface="华文行楷" panose="02010800040101010101" charset="-122"/>
                <a:cs typeface="+mn-cs"/>
              </a:rPr>
              <a:t>功能互联互通</a:t>
            </a:r>
            <a:endParaRPr kumimoji="0" lang="zh-CN" altLang="en-US" sz="2800" i="0" u="none" strike="noStrike" kern="1200" cap="none" spc="0" normalizeH="0" baseline="0" dirty="0">
              <a:solidFill>
                <a:srgbClr val="404040"/>
              </a:solidFill>
              <a:latin typeface="华文行楷" panose="02010800040101010101" charset="-122"/>
              <a:ea typeface="华文行楷" panose="02010800040101010101" charset="-122"/>
              <a:cs typeface="+mn-cs"/>
            </a:endParaRPr>
          </a:p>
        </p:txBody>
      </p:sp>
      <p:sp>
        <p:nvSpPr>
          <p:cNvPr id="27" name="矩形 11"/>
          <p:cNvSpPr>
            <a:spLocks noChangeArrowheads="1"/>
          </p:cNvSpPr>
          <p:nvPr/>
        </p:nvSpPr>
        <p:spPr bwMode="auto">
          <a:xfrm>
            <a:off x="3833495" y="463221"/>
            <a:ext cx="44119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产品主要功能及服务</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033"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11"/>
          <p:cNvSpPr>
            <a:spLocks noChangeArrowheads="1"/>
          </p:cNvSpPr>
          <p:nvPr/>
        </p:nvSpPr>
        <p:spPr bwMode="auto">
          <a:xfrm>
            <a:off x="610870" y="1364921"/>
            <a:ext cx="1859280" cy="429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200" dirty="0">
                <a:solidFill>
                  <a:srgbClr val="404040"/>
                </a:solidFill>
                <a:latin typeface="方正大黑体_GBK" panose="02010600010101010101" charset="-122"/>
                <a:ea typeface="方正大黑体_GBK" panose="02010600010101010101" charset="-122"/>
                <a:sym typeface="迷你简剪纸"/>
              </a:rPr>
              <a:t>移动应用模块</a:t>
            </a:r>
            <a:endParaRPr lang="zh-CN" altLang="en-US" sz="2200" dirty="0">
              <a:solidFill>
                <a:srgbClr val="404040"/>
              </a:solidFill>
              <a:latin typeface="方正大黑体_GBK" panose="02010600010101010101" charset="-122"/>
              <a:ea typeface="方正大黑体_GBK" panose="02010600010101010101" charset="-122"/>
              <a:sym typeface="迷你简剪纸"/>
            </a:endParaRPr>
          </a:p>
        </p:txBody>
      </p:sp>
      <p:graphicFrame>
        <p:nvGraphicFramePr>
          <p:cNvPr id="7" name="表格 6"/>
          <p:cNvGraphicFramePr>
            <a:graphicFrameLocks noGrp="1"/>
          </p:cNvGraphicFramePr>
          <p:nvPr>
            <p:custDataLst>
              <p:tags r:id="rId3"/>
            </p:custDataLst>
          </p:nvPr>
        </p:nvGraphicFramePr>
        <p:xfrm>
          <a:off x="644525" y="1809750"/>
          <a:ext cx="10911205" cy="4396105"/>
        </p:xfrm>
        <a:graphic>
          <a:graphicData uri="http://schemas.openxmlformats.org/drawingml/2006/table">
            <a:tbl>
              <a:tblPr firstRow="1" firstCol="1" bandRow="1">
                <a:tableStyleId>{5C22544A-7EE6-4342-B048-85BDC9FD1C3A}</a:tableStyleId>
              </a:tblPr>
              <a:tblGrid>
                <a:gridCol w="3021965"/>
                <a:gridCol w="5395595"/>
                <a:gridCol w="2493645"/>
              </a:tblGrid>
              <a:tr h="658495">
                <a:tc>
                  <a:txBody>
                    <a:bodyPr/>
                    <a:p>
                      <a:pPr algn="ctr">
                        <a:spcAft>
                          <a:spcPts val="0"/>
                        </a:spcAft>
                      </a:pPr>
                      <a:r>
                        <a:rPr lang="zh-CN" altLang="en-US" sz="2800" b="0" dirty="0">
                          <a:solidFill>
                            <a:srgbClr val="DFD2B1"/>
                          </a:solidFill>
                          <a:latin typeface="华文行楷" panose="02010800040101010101" charset="-122"/>
                          <a:ea typeface="华文行楷" panose="02010800040101010101" charset="-122"/>
                        </a:rPr>
                        <a:t>比较项</a:t>
                      </a:r>
                      <a:endParaRPr lang="zh-CN" altLang="en-US" sz="2800" b="0" dirty="0">
                        <a:solidFill>
                          <a:srgbClr val="DFD2B1"/>
                        </a:solidFill>
                        <a:latin typeface="华文行楷" panose="02010800040101010101" charset="-122"/>
                        <a:ea typeface="华文行楷" panose="02010800040101010101" charset="-122"/>
                      </a:endParaRPr>
                    </a:p>
                  </a:txBody>
                  <a:tcPr marL="68583" marR="68583" marT="0" marB="0" anchor="ctr">
                    <a:lnL w="12700" cmpd="sng">
                      <a:solidFill>
                        <a:schemeClr val="tx1"/>
                      </a:solidFill>
                      <a:prstDash val="solid"/>
                    </a:lnL>
                    <a:lnT w="12700" cmpd="sng">
                      <a:solidFill>
                        <a:schemeClr val="tx1"/>
                      </a:solidFill>
                      <a:prstDash val="solid"/>
                    </a:lnT>
                    <a:solidFill>
                      <a:srgbClr val="C85F42"/>
                    </a:solidFill>
                  </a:tcPr>
                </a:tc>
                <a:tc>
                  <a:txBody>
                    <a:bodyPr/>
                    <a:p>
                      <a:pPr algn="ctr">
                        <a:spcAft>
                          <a:spcPts val="0"/>
                        </a:spcAft>
                      </a:pPr>
                      <a:r>
                        <a:rPr lang="zh-CN" altLang="en-US" sz="2800" b="0" dirty="0">
                          <a:solidFill>
                            <a:srgbClr val="DFD2B1"/>
                          </a:solidFill>
                          <a:latin typeface="华文行楷" panose="02010800040101010101" charset="-122"/>
                          <a:ea typeface="华文行楷" panose="02010800040101010101" charset="-122"/>
                        </a:rPr>
                        <a:t>新版</a:t>
                      </a:r>
                      <a:endParaRPr lang="zh-CN" altLang="en-US" sz="2800" b="0" dirty="0">
                        <a:solidFill>
                          <a:srgbClr val="DFD2B1"/>
                        </a:solidFill>
                        <a:latin typeface="华文行楷" panose="02010800040101010101" charset="-122"/>
                        <a:ea typeface="华文行楷" panose="02010800040101010101" charset="-122"/>
                      </a:endParaRPr>
                    </a:p>
                  </a:txBody>
                  <a:tcPr marL="68583" marR="68583" marT="0" marB="0" anchor="ctr">
                    <a:lnT w="12700" cmpd="sng">
                      <a:solidFill>
                        <a:schemeClr val="tx1"/>
                      </a:solidFill>
                      <a:prstDash val="solid"/>
                    </a:lnT>
                    <a:solidFill>
                      <a:srgbClr val="C85F42"/>
                    </a:solidFill>
                  </a:tcPr>
                </a:tc>
                <a:tc>
                  <a:txBody>
                    <a:bodyPr/>
                    <a:p>
                      <a:pPr marL="0" algn="ctr" defTabSz="685800" rtl="0" eaLnBrk="1" latinLnBrk="0" hangingPunct="1">
                        <a:spcAft>
                          <a:spcPts val="0"/>
                        </a:spcAft>
                      </a:pPr>
                      <a:r>
                        <a:rPr lang="zh-CN" altLang="en-US" sz="2800" b="0" dirty="0">
                          <a:solidFill>
                            <a:srgbClr val="DFD2B1"/>
                          </a:solidFill>
                          <a:latin typeface="华文行楷" panose="02010800040101010101" charset="-122"/>
                          <a:ea typeface="华文行楷" panose="02010800040101010101" charset="-122"/>
                          <a:cs typeface="+mn-cs"/>
                        </a:rPr>
                        <a:t>旧版</a:t>
                      </a:r>
                      <a:endParaRPr lang="zh-CN" altLang="en-US" sz="2800" b="0" dirty="0">
                        <a:solidFill>
                          <a:srgbClr val="DFD2B1"/>
                        </a:solidFill>
                        <a:latin typeface="华文行楷" panose="02010800040101010101" charset="-122"/>
                        <a:ea typeface="华文行楷" panose="02010800040101010101" charset="-122"/>
                        <a:cs typeface="+mn-cs"/>
                      </a:endParaRPr>
                    </a:p>
                  </a:txBody>
                  <a:tcPr marL="68577" marR="68577" marT="0" marB="0" anchor="ctr">
                    <a:lnR w="12700" cmpd="sng">
                      <a:solidFill>
                        <a:schemeClr val="tx1"/>
                      </a:solidFill>
                      <a:prstDash val="solid"/>
                    </a:lnR>
                    <a:lnT w="12700" cmpd="sng">
                      <a:solidFill>
                        <a:schemeClr val="tx1"/>
                      </a:solidFill>
                      <a:prstDash val="solid"/>
                    </a:lnT>
                    <a:solidFill>
                      <a:srgbClr val="C85F42"/>
                    </a:solidFill>
                  </a:tcPr>
                </a:tc>
              </a:tr>
              <a:tr h="624205">
                <a:tc rowSpan="4">
                  <a:txBody>
                    <a:bodyPr/>
                    <a:p>
                      <a:pPr algn="just">
                        <a:spcAft>
                          <a:spcPts val="0"/>
                        </a:spcAft>
                      </a:pPr>
                      <a:r>
                        <a:rPr lang="zh-CN" altLang="en-US" sz="1900" dirty="0">
                          <a:solidFill>
                            <a:schemeClr val="tx1">
                              <a:lumMod val="65000"/>
                              <a:lumOff val="35000"/>
                            </a:schemeClr>
                          </a:solidFill>
                          <a:latin typeface="楷体" panose="02010609060101010101" charset="-122"/>
                          <a:ea typeface="楷体" panose="02010609060101010101" charset="-122"/>
                        </a:rPr>
                        <a:t>维普考试</a:t>
                      </a:r>
                      <a:endParaRPr lang="zh-CN" altLang="en-US" sz="1900" dirty="0">
                        <a:solidFill>
                          <a:schemeClr val="tx1">
                            <a:lumMod val="65000"/>
                            <a:lumOff val="35000"/>
                          </a:schemeClr>
                        </a:solidFill>
                        <a:latin typeface="楷体" panose="02010609060101010101" charset="-122"/>
                        <a:ea typeface="楷体" panose="02010609060101010101" charset="-122"/>
                      </a:endParaRPr>
                    </a:p>
                    <a:p>
                      <a:pPr algn="just">
                        <a:spcAft>
                          <a:spcPts val="0"/>
                        </a:spcAft>
                      </a:pPr>
                      <a:r>
                        <a:rPr lang="zh-CN" altLang="en-US" sz="1900" dirty="0">
                          <a:solidFill>
                            <a:schemeClr val="tx1">
                              <a:lumMod val="65000"/>
                              <a:lumOff val="35000"/>
                            </a:schemeClr>
                          </a:solidFill>
                          <a:latin typeface="楷体" panose="02010609060101010101" charset="-122"/>
                          <a:ea typeface="楷体" panose="02010609060101010101" charset="-122"/>
                        </a:rPr>
                        <a:t> （APP）</a:t>
                      </a:r>
                      <a:endParaRPr lang="zh-CN" altLang="en-US" sz="1900" dirty="0">
                        <a:solidFill>
                          <a:schemeClr val="tx1">
                            <a:lumMod val="65000"/>
                            <a:lumOff val="35000"/>
                          </a:schemeClr>
                        </a:solidFill>
                        <a:latin typeface="楷体" panose="02010609060101010101" charset="-122"/>
                        <a:ea typeface="楷体" panose="02010609060101010101" charset="-122"/>
                      </a:endParaRPr>
                    </a:p>
                  </a:txBody>
                  <a:tcPr marL="68577" marR="68577" marT="0" marB="0" anchor="ctr">
                    <a:lnL w="12700" cmpd="sng">
                      <a:solidFill>
                        <a:schemeClr val="tx1"/>
                      </a:solidFill>
                      <a:prstDash val="solid"/>
                    </a:lnL>
                    <a:solidFill>
                      <a:schemeClr val="bg1">
                        <a:lumMod val="85000"/>
                      </a:schemeClr>
                    </a:solidFill>
                  </a:tcPr>
                </a:tc>
                <a:tc>
                  <a:txBody>
                    <a:bodyPr/>
                    <a:p>
                      <a:pPr algn="just">
                        <a:spcAft>
                          <a:spcPts val="0"/>
                        </a:spcAft>
                        <a:tabLst>
                          <a:tab pos="828675" algn="l"/>
                        </a:tabLst>
                      </a:pPr>
                      <a:r>
                        <a:rPr lang="zh-CN" altLang="en-US" sz="1600" b="1" dirty="0">
                          <a:solidFill>
                            <a:schemeClr val="tx1">
                              <a:lumMod val="65000"/>
                              <a:lumOff val="35000"/>
                            </a:schemeClr>
                          </a:solidFill>
                          <a:latin typeface="楷体" panose="02010609060101010101" charset="-122"/>
                          <a:ea typeface="楷体" panose="02010609060101010101" charset="-122"/>
                        </a:rPr>
                        <a:t>支持个人用户注册</a:t>
                      </a:r>
                      <a:endParaRPr lang="zh-CN" altLang="en-US" sz="1600" b="1" dirty="0">
                        <a:solidFill>
                          <a:schemeClr val="tx1">
                            <a:lumMod val="65000"/>
                            <a:lumOff val="35000"/>
                          </a:schemeClr>
                        </a:solidFill>
                        <a:latin typeface="楷体" panose="02010609060101010101" charset="-122"/>
                        <a:ea typeface="楷体" panose="02010609060101010101" charset="-122"/>
                      </a:endParaRPr>
                    </a:p>
                  </a:txBody>
                  <a:tcPr marL="68577" marR="68577" marT="0" marB="0" anchor="ctr">
                    <a:solidFill>
                      <a:schemeClr val="bg1">
                        <a:lumMod val="85000"/>
                      </a:schemeClr>
                    </a:solidFill>
                  </a:tcPr>
                </a:tc>
                <a:tc>
                  <a:txBody>
                    <a:bodyPr/>
                    <a:p>
                      <a:pPr algn="just">
                        <a:spcAft>
                          <a:spcPts val="0"/>
                        </a:spcAft>
                      </a:pPr>
                      <a:r>
                        <a:rPr lang="zh-CN" altLang="en-US" sz="1600" b="1" dirty="0">
                          <a:solidFill>
                            <a:schemeClr val="tx1">
                              <a:lumMod val="65000"/>
                              <a:lumOff val="35000"/>
                            </a:schemeClr>
                          </a:solidFill>
                          <a:latin typeface="楷体" panose="02010609060101010101" charset="-122"/>
                          <a:ea typeface="楷体" panose="02010609060101010101" charset="-122"/>
                        </a:rPr>
                        <a:t>不支持</a:t>
                      </a:r>
                      <a:endParaRPr lang="zh-CN" altLang="en-US" sz="1600" b="1" dirty="0">
                        <a:solidFill>
                          <a:schemeClr val="tx1">
                            <a:lumMod val="65000"/>
                            <a:lumOff val="35000"/>
                          </a:schemeClr>
                        </a:solidFill>
                        <a:latin typeface="楷体" panose="02010609060101010101" charset="-122"/>
                        <a:ea typeface="楷体" panose="02010609060101010101" charset="-122"/>
                      </a:endParaRPr>
                    </a:p>
                  </a:txBody>
                  <a:tcPr marL="68577" marR="68577" marT="0" marB="0" anchor="ctr">
                    <a:lnR w="12700" cmpd="sng">
                      <a:solidFill>
                        <a:schemeClr val="tx1"/>
                      </a:solidFill>
                      <a:prstDash val="solid"/>
                    </a:lnR>
                    <a:solidFill>
                      <a:schemeClr val="bg1">
                        <a:lumMod val="85000"/>
                      </a:schemeClr>
                    </a:solidFill>
                  </a:tcPr>
                </a:tc>
              </a:tr>
              <a:tr h="716915">
                <a:tc vMerge="1">
                  <a:tcPr marL="68577" marR="68577" marT="0" marB="0" anchor="ctr">
                    <a:lnL w="12700" cmpd="sng">
                      <a:solidFill>
                        <a:schemeClr val="tx1"/>
                      </a:solidFill>
                      <a:prstDash val="solid"/>
                    </a:lnL>
                    <a:solidFill>
                      <a:schemeClr val="bg1">
                        <a:lumMod val="75000"/>
                      </a:schemeClr>
                    </a:solidFill>
                  </a:tcPr>
                </a:tc>
                <a:tc>
                  <a:txBody>
                    <a:bodyPr/>
                    <a:p>
                      <a:pPr algn="just">
                        <a:spcAft>
                          <a:spcPts val="0"/>
                        </a:spcAft>
                      </a:pPr>
                      <a:r>
                        <a:rPr lang="zh-CN" altLang="en-US" sz="1600" b="1" dirty="0">
                          <a:solidFill>
                            <a:schemeClr val="tx1">
                              <a:lumMod val="65000"/>
                              <a:lumOff val="35000"/>
                            </a:schemeClr>
                          </a:solidFill>
                          <a:latin typeface="楷体" panose="02010609060101010101" charset="-122"/>
                          <a:ea typeface="楷体" panose="02010609060101010101" charset="-122"/>
                        </a:rPr>
                        <a:t>支持个人用户扫码绑定机构权限</a:t>
                      </a:r>
                      <a:endParaRPr lang="zh-CN" altLang="en-US" sz="1600" b="1" dirty="0">
                        <a:solidFill>
                          <a:schemeClr val="tx1">
                            <a:lumMod val="65000"/>
                            <a:lumOff val="35000"/>
                          </a:schemeClr>
                        </a:solidFill>
                        <a:latin typeface="楷体" panose="02010609060101010101" charset="-122"/>
                        <a:ea typeface="楷体" panose="02010609060101010101" charset="-122"/>
                      </a:endParaRPr>
                    </a:p>
                  </a:txBody>
                  <a:tcPr marL="68577" marR="68577" marT="0" marB="0" anchor="ctr">
                    <a:solidFill>
                      <a:schemeClr val="bg1">
                        <a:lumMod val="75000"/>
                      </a:schemeClr>
                    </a:solidFill>
                  </a:tcPr>
                </a:tc>
                <a:tc>
                  <a:txBody>
                    <a:bodyPr/>
                    <a:p>
                      <a:pPr algn="just">
                        <a:spcAft>
                          <a:spcPts val="0"/>
                        </a:spcAft>
                      </a:pPr>
                      <a:r>
                        <a:rPr lang="zh-CN" altLang="en-US" sz="1600" b="1" dirty="0">
                          <a:solidFill>
                            <a:schemeClr val="tx1">
                              <a:lumMod val="65000"/>
                              <a:lumOff val="35000"/>
                            </a:schemeClr>
                          </a:solidFill>
                          <a:latin typeface="楷体" panose="02010609060101010101" charset="-122"/>
                          <a:ea typeface="楷体" panose="02010609060101010101" charset="-122"/>
                        </a:rPr>
                        <a:t>不支持</a:t>
                      </a:r>
                      <a:endParaRPr lang="zh-CN" altLang="en-US" sz="1600" b="1" dirty="0">
                        <a:solidFill>
                          <a:schemeClr val="tx1">
                            <a:lumMod val="65000"/>
                            <a:lumOff val="35000"/>
                          </a:schemeClr>
                        </a:solidFill>
                        <a:latin typeface="楷体" panose="02010609060101010101" charset="-122"/>
                        <a:ea typeface="楷体" panose="02010609060101010101" charset="-122"/>
                      </a:endParaRPr>
                    </a:p>
                  </a:txBody>
                  <a:tcPr marL="68577" marR="68577" marT="0" marB="0" anchor="ctr">
                    <a:lnR w="12700" cmpd="sng">
                      <a:solidFill>
                        <a:schemeClr val="tx1"/>
                      </a:solidFill>
                      <a:prstDash val="solid"/>
                    </a:lnR>
                    <a:solidFill>
                      <a:schemeClr val="bg1">
                        <a:lumMod val="75000"/>
                      </a:schemeClr>
                    </a:solidFill>
                  </a:tcPr>
                </a:tc>
              </a:tr>
              <a:tr h="717550">
                <a:tc vMerge="1">
                  <a:tcPr marL="68574" marR="68574" marT="0" marB="0" anchor="ctr">
                    <a:lnL w="12700" cmpd="sng">
                      <a:solidFill>
                        <a:schemeClr val="tx1"/>
                      </a:solidFill>
                      <a:prstDash val="solid"/>
                    </a:lnL>
                    <a:solidFill>
                      <a:schemeClr val="bg1">
                        <a:lumMod val="85000"/>
                      </a:schemeClr>
                    </a:solidFill>
                  </a:tcPr>
                </a:tc>
                <a:tc>
                  <a:txBody>
                    <a:bodyPr/>
                    <a:p>
                      <a:pPr algn="just">
                        <a:spcAft>
                          <a:spcPts val="0"/>
                        </a:spcAft>
                      </a:pPr>
                      <a:r>
                        <a:rPr lang="zh-CN" altLang="en-US" sz="1600" b="1" dirty="0">
                          <a:solidFill>
                            <a:srgbClr val="C85F42"/>
                          </a:solidFill>
                          <a:latin typeface="楷体" panose="02010609060101010101" charset="-122"/>
                          <a:ea typeface="楷体" panose="02010609060101010101" charset="-122"/>
                          <a:sym typeface="+mn-ea"/>
                        </a:rPr>
                        <a:t>练题方法更全面：每日闯关、做卷练习（考试模式、练习模式）、</a:t>
                      </a:r>
                      <a:r>
                        <a:rPr lang="zh-CN" altLang="en-US" sz="1600" b="1" dirty="0">
                          <a:solidFill>
                            <a:srgbClr val="C85F42"/>
                          </a:solidFill>
                          <a:latin typeface="楷体" panose="02010609060101010101" charset="-122"/>
                          <a:ea typeface="楷体" panose="02010609060101010101" charset="-122"/>
                          <a:sym typeface="+mn-ea"/>
                        </a:rPr>
                        <a:t>错题练习、单题练题、专项练习、</a:t>
                      </a:r>
                      <a:r>
                        <a:rPr lang="zh-CN" altLang="en-US" sz="1600" b="1" dirty="0">
                          <a:solidFill>
                            <a:srgbClr val="C85F42"/>
                          </a:solidFill>
                          <a:latin typeface="楷体" panose="02010609060101010101" charset="-122"/>
                          <a:ea typeface="楷体" panose="02010609060101010101" charset="-122"/>
                          <a:sym typeface="+mn-ea"/>
                        </a:rPr>
                        <a:t>随机组卷、精选试卷、社区学习、笔记、评论、讲解等</a:t>
                      </a:r>
                      <a:endParaRPr lang="zh-CN" altLang="en-US" sz="1600" b="1" dirty="0">
                        <a:solidFill>
                          <a:srgbClr val="C85F42"/>
                        </a:solidFill>
                        <a:latin typeface="楷体" panose="02010609060101010101" charset="-122"/>
                        <a:ea typeface="楷体" panose="02010609060101010101" charset="-122"/>
                        <a:sym typeface="+mn-ea"/>
                      </a:endParaRPr>
                    </a:p>
                  </a:txBody>
                  <a:tcPr marL="68577" marR="68577" marT="0" marB="0" anchor="ctr">
                    <a:solidFill>
                      <a:schemeClr val="bg1">
                        <a:lumMod val="85000"/>
                      </a:schemeClr>
                    </a:solidFill>
                  </a:tcPr>
                </a:tc>
                <a:tc>
                  <a:txBody>
                    <a:bodyPr/>
                    <a:p>
                      <a:pPr algn="just">
                        <a:spcAft>
                          <a:spcPts val="0"/>
                        </a:spcAft>
                        <a:buNone/>
                      </a:pPr>
                      <a:r>
                        <a:rPr lang="zh-CN" altLang="en-US" sz="1600" b="1" dirty="0">
                          <a:solidFill>
                            <a:schemeClr val="tx1">
                              <a:lumMod val="65000"/>
                              <a:lumOff val="35000"/>
                            </a:schemeClr>
                          </a:solidFill>
                          <a:latin typeface="楷体" panose="02010609060101010101" charset="-122"/>
                          <a:ea typeface="楷体" panose="02010609060101010101" charset="-122"/>
                          <a:sym typeface="+mn-ea"/>
                        </a:rPr>
                        <a:t>每日练题、做卷练习（考试模式、练习模式）、错题练习</a:t>
                      </a:r>
                      <a:endParaRPr lang="zh-CN" altLang="en-US" sz="1600" b="1" dirty="0">
                        <a:solidFill>
                          <a:schemeClr val="tx1">
                            <a:lumMod val="65000"/>
                            <a:lumOff val="35000"/>
                          </a:schemeClr>
                        </a:solidFill>
                        <a:latin typeface="楷体" panose="02010609060101010101" charset="-122"/>
                        <a:ea typeface="楷体" panose="02010609060101010101" charset="-122"/>
                        <a:sym typeface="+mn-ea"/>
                      </a:endParaRPr>
                    </a:p>
                  </a:txBody>
                  <a:tcPr marL="68577" marR="68577" marT="0" marB="0" anchor="ctr">
                    <a:lnR w="12700" cmpd="sng">
                      <a:solidFill>
                        <a:schemeClr val="tx1"/>
                      </a:solidFill>
                      <a:prstDash val="solid"/>
                    </a:lnR>
                    <a:solidFill>
                      <a:schemeClr val="bg1">
                        <a:lumMod val="85000"/>
                      </a:schemeClr>
                    </a:solidFill>
                  </a:tcPr>
                </a:tc>
              </a:tr>
              <a:tr h="839470">
                <a:tc vMerge="1">
                  <a:tcPr marL="68577" marR="68577" marT="0" marB="0" anchor="ctr">
                    <a:lnL w="12700" cmpd="sng">
                      <a:solidFill>
                        <a:schemeClr val="tx1"/>
                      </a:solidFill>
                      <a:prstDash val="solid"/>
                    </a:lnL>
                    <a:solidFill>
                      <a:schemeClr val="bg1">
                        <a:lumMod val="75000"/>
                      </a:schemeClr>
                    </a:solidFill>
                  </a:tcPr>
                </a:tc>
                <a:tc>
                  <a:txBody>
                    <a:bodyPr/>
                    <a:p>
                      <a:pPr algn="just">
                        <a:spcAft>
                          <a:spcPts val="0"/>
                        </a:spcAft>
                        <a:buNone/>
                      </a:pPr>
                      <a:r>
                        <a:rPr lang="zh-CN" altLang="en-US" sz="1600" b="1" dirty="0">
                          <a:solidFill>
                            <a:schemeClr val="tx1">
                              <a:lumMod val="65000"/>
                              <a:lumOff val="35000"/>
                            </a:schemeClr>
                          </a:solidFill>
                          <a:latin typeface="楷体" panose="02010609060101010101" charset="-122"/>
                          <a:ea typeface="楷体" panose="02010609060101010101" charset="-122"/>
                          <a:sym typeface="+mn-ea"/>
                        </a:rPr>
                        <a:t>收藏试卷、试题、做题记录同一账号PC端和移动端共享</a:t>
                      </a:r>
                      <a:endParaRPr lang="zh-CN" altLang="en-US" sz="1600" b="1" dirty="0">
                        <a:solidFill>
                          <a:schemeClr val="tx1">
                            <a:lumMod val="65000"/>
                            <a:lumOff val="35000"/>
                          </a:schemeClr>
                        </a:solidFill>
                        <a:latin typeface="楷体" panose="02010609060101010101" charset="-122"/>
                        <a:ea typeface="楷体" panose="02010609060101010101" charset="-122"/>
                        <a:sym typeface="+mn-ea"/>
                      </a:endParaRPr>
                    </a:p>
                  </a:txBody>
                  <a:tcPr marL="68577" marR="68577" marT="0" marB="0" anchor="ctr">
                    <a:solidFill>
                      <a:schemeClr val="bg1">
                        <a:lumMod val="75000"/>
                      </a:schemeClr>
                    </a:solidFill>
                  </a:tcPr>
                </a:tc>
                <a:tc>
                  <a:txBody>
                    <a:bodyPr/>
                    <a:p>
                      <a:pPr algn="just">
                        <a:spcAft>
                          <a:spcPts val="0"/>
                        </a:spcAft>
                        <a:buNone/>
                      </a:pPr>
                      <a:r>
                        <a:rPr lang="zh-CN" altLang="en-US" sz="1600" b="1" dirty="0">
                          <a:solidFill>
                            <a:schemeClr val="tx1">
                              <a:lumMod val="65000"/>
                              <a:lumOff val="35000"/>
                            </a:schemeClr>
                          </a:solidFill>
                          <a:latin typeface="楷体" panose="02010609060101010101" charset="-122"/>
                          <a:ea typeface="楷体" panose="02010609060101010101" charset="-122"/>
                        </a:rPr>
                        <a:t>不共享</a:t>
                      </a:r>
                      <a:endParaRPr lang="zh-CN" altLang="en-US" sz="1600" b="1" dirty="0">
                        <a:solidFill>
                          <a:schemeClr val="tx1">
                            <a:lumMod val="65000"/>
                            <a:lumOff val="35000"/>
                          </a:schemeClr>
                        </a:solidFill>
                        <a:latin typeface="楷体" panose="02010609060101010101" charset="-122"/>
                        <a:ea typeface="楷体" panose="02010609060101010101" charset="-122"/>
                      </a:endParaRPr>
                    </a:p>
                  </a:txBody>
                  <a:tcPr marL="68577" marR="68577" marT="0" marB="0" anchor="ctr">
                    <a:lnR w="12700" cmpd="sng">
                      <a:solidFill>
                        <a:schemeClr val="tx1"/>
                      </a:solidFill>
                      <a:prstDash val="solid"/>
                    </a:lnR>
                    <a:solidFill>
                      <a:schemeClr val="bg1">
                        <a:lumMod val="75000"/>
                      </a:schemeClr>
                    </a:solidFill>
                  </a:tcPr>
                </a:tc>
              </a:tr>
              <a:tr h="839470">
                <a:tc>
                  <a:txBody>
                    <a:bodyPr/>
                    <a:p>
                      <a:pPr algn="just">
                        <a:spcAft>
                          <a:spcPts val="0"/>
                        </a:spcAft>
                      </a:pPr>
                      <a:r>
                        <a:rPr lang="zh-CN" altLang="en-US" sz="1900" dirty="0">
                          <a:solidFill>
                            <a:schemeClr val="tx1">
                              <a:lumMod val="65000"/>
                              <a:lumOff val="35000"/>
                            </a:schemeClr>
                          </a:solidFill>
                          <a:latin typeface="楷体" panose="02010609060101010101" charset="-122"/>
                          <a:ea typeface="楷体" panose="02010609060101010101" charset="-122"/>
                        </a:rPr>
                        <a:t>维普掌上题库</a:t>
                      </a:r>
                      <a:endParaRPr lang="zh-CN" altLang="en-US" sz="1900" dirty="0">
                        <a:solidFill>
                          <a:schemeClr val="tx1">
                            <a:lumMod val="65000"/>
                            <a:lumOff val="35000"/>
                          </a:schemeClr>
                        </a:solidFill>
                        <a:latin typeface="楷体" panose="02010609060101010101" charset="-122"/>
                        <a:ea typeface="楷体" panose="02010609060101010101" charset="-122"/>
                      </a:endParaRPr>
                    </a:p>
                    <a:p>
                      <a:pPr algn="just">
                        <a:spcAft>
                          <a:spcPts val="0"/>
                        </a:spcAft>
                      </a:pPr>
                      <a:r>
                        <a:rPr lang="zh-CN" altLang="en-US" sz="1900" dirty="0">
                          <a:solidFill>
                            <a:schemeClr val="tx1">
                              <a:lumMod val="65000"/>
                              <a:lumOff val="35000"/>
                            </a:schemeClr>
                          </a:solidFill>
                          <a:latin typeface="楷体" panose="02010609060101010101" charset="-122"/>
                          <a:ea typeface="楷体" panose="02010609060101010101" charset="-122"/>
                        </a:rPr>
                        <a:t> (微信端)</a:t>
                      </a:r>
                      <a:endParaRPr lang="zh-CN" altLang="en-US" sz="1900" dirty="0">
                        <a:solidFill>
                          <a:schemeClr val="tx1">
                            <a:lumMod val="65000"/>
                            <a:lumOff val="35000"/>
                          </a:schemeClr>
                        </a:solidFill>
                        <a:latin typeface="楷体" panose="02010609060101010101" charset="-122"/>
                        <a:ea typeface="楷体" panose="02010609060101010101" charset="-122"/>
                      </a:endParaRPr>
                    </a:p>
                  </a:txBody>
                  <a:tcPr marL="68577" marR="68577" marT="0" marB="0" anchor="ctr">
                    <a:lnL w="12700" cmpd="sng">
                      <a:solidFill>
                        <a:schemeClr val="tx1"/>
                      </a:solidFill>
                      <a:prstDash val="solid"/>
                    </a:lnL>
                    <a:lnB w="12700" cmpd="sng">
                      <a:solidFill>
                        <a:schemeClr val="tx1"/>
                      </a:solidFill>
                      <a:prstDash val="solid"/>
                    </a:lnB>
                    <a:solidFill>
                      <a:schemeClr val="bg1">
                        <a:lumMod val="75000"/>
                      </a:schemeClr>
                    </a:solidFill>
                  </a:tcPr>
                </a:tc>
                <a:tc>
                  <a:txBody>
                    <a:bodyPr/>
                    <a:p>
                      <a:pPr algn="just">
                        <a:spcAft>
                          <a:spcPts val="0"/>
                        </a:spcAft>
                      </a:pPr>
                      <a:r>
                        <a:rPr lang="zh-CN" altLang="en-US" sz="1600" b="1" dirty="0">
                          <a:solidFill>
                            <a:schemeClr val="tx1">
                              <a:lumMod val="65000"/>
                              <a:lumOff val="35000"/>
                            </a:schemeClr>
                          </a:solidFill>
                          <a:latin typeface="楷体" panose="02010609060101010101" charset="-122"/>
                          <a:ea typeface="楷体" panose="02010609060101010101" charset="-122"/>
                        </a:rPr>
                        <a:t>收藏试卷、试题、做题记录同一账号PC端和移动端共享</a:t>
                      </a:r>
                      <a:endParaRPr lang="zh-CN" altLang="en-US" sz="1600" b="1" dirty="0">
                        <a:solidFill>
                          <a:schemeClr val="tx1">
                            <a:lumMod val="65000"/>
                            <a:lumOff val="35000"/>
                          </a:schemeClr>
                        </a:solidFill>
                        <a:latin typeface="楷体" panose="02010609060101010101" charset="-122"/>
                        <a:ea typeface="楷体" panose="02010609060101010101" charset="-122"/>
                      </a:endParaRPr>
                    </a:p>
                  </a:txBody>
                  <a:tcPr marL="68577" marR="68577" marT="0" marB="0" anchor="ctr">
                    <a:lnB w="12700" cmpd="sng">
                      <a:solidFill>
                        <a:schemeClr val="tx1"/>
                      </a:solidFill>
                      <a:prstDash val="solid"/>
                    </a:lnB>
                    <a:solidFill>
                      <a:schemeClr val="bg1">
                        <a:lumMod val="75000"/>
                      </a:schemeClr>
                    </a:solidFill>
                  </a:tcPr>
                </a:tc>
                <a:tc>
                  <a:txBody>
                    <a:bodyPr/>
                    <a:p>
                      <a:pPr algn="just">
                        <a:spcAft>
                          <a:spcPts val="0"/>
                        </a:spcAft>
                      </a:pPr>
                      <a:r>
                        <a:rPr lang="zh-CN" altLang="en-US" sz="1600" b="1" dirty="0">
                          <a:solidFill>
                            <a:schemeClr val="tx1">
                              <a:lumMod val="65000"/>
                              <a:lumOff val="35000"/>
                            </a:schemeClr>
                          </a:solidFill>
                          <a:latin typeface="楷体" panose="02010609060101010101" charset="-122"/>
                          <a:ea typeface="楷体" panose="02010609060101010101" charset="-122"/>
                        </a:rPr>
                        <a:t>不共享</a:t>
                      </a:r>
                      <a:endParaRPr lang="zh-CN" altLang="en-US" sz="1600" b="1" dirty="0">
                        <a:solidFill>
                          <a:schemeClr val="tx1">
                            <a:lumMod val="65000"/>
                            <a:lumOff val="35000"/>
                          </a:schemeClr>
                        </a:solidFill>
                        <a:latin typeface="楷体" panose="02010609060101010101" charset="-122"/>
                        <a:ea typeface="楷体" panose="02010609060101010101" charset="-122"/>
                      </a:endParaRPr>
                    </a:p>
                  </a:txBody>
                  <a:tcPr marL="68577" marR="68577" marT="0" marB="0" anchor="ctr">
                    <a:lnR w="12700" cmpd="sng">
                      <a:solidFill>
                        <a:schemeClr val="tx1"/>
                      </a:solidFill>
                      <a:prstDash val="solid"/>
                    </a:lnR>
                    <a:lnB w="12700" cmpd="sng">
                      <a:solidFill>
                        <a:schemeClr val="tx1"/>
                      </a:solidFill>
                      <a:prstDash val="solid"/>
                    </a:lnB>
                    <a:solidFill>
                      <a:schemeClr val="bg1">
                        <a:lumMod val="75000"/>
                      </a:schemeClr>
                    </a:solidFill>
                  </a:tcPr>
                </a:tc>
              </a:tr>
            </a:tbl>
          </a:graphicData>
        </a:graphic>
      </p:graphicFrame>
      <p:sp>
        <p:nvSpPr>
          <p:cNvPr id="27" name="矩形 11"/>
          <p:cNvSpPr>
            <a:spLocks noChangeArrowheads="1"/>
          </p:cNvSpPr>
          <p:nvPr/>
        </p:nvSpPr>
        <p:spPr bwMode="auto">
          <a:xfrm>
            <a:off x="3833495" y="463221"/>
            <a:ext cx="44119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产品主要功能及服务</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033"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文本框 16"/>
          <p:cNvSpPr txBox="1"/>
          <p:nvPr/>
        </p:nvSpPr>
        <p:spPr>
          <a:xfrm>
            <a:off x="3919220" y="2963545"/>
            <a:ext cx="5934075" cy="2134870"/>
          </a:xfrm>
          <a:prstGeom prst="rect">
            <a:avLst/>
          </a:prstGeom>
          <a:noFill/>
        </p:spPr>
        <p:txBody>
          <a:bodyPr vert="eaVert" wrap="square" rtlCol="0">
            <a:spAutoFit/>
            <a:scene3d>
              <a:camera prst="orthographicFront"/>
              <a:lightRig rig="harsh" dir="t"/>
            </a:scene3d>
            <a:sp3d extrusionH="57150" prstMaterial="matte">
              <a:bevelT w="63500" h="12700" prst="angle"/>
              <a:contourClr>
                <a:schemeClr val="bg1">
                  <a:lumMod val="65000"/>
                </a:schemeClr>
              </a:contourClr>
            </a:sp3d>
          </a:bodyPr>
          <a:p>
            <a:pPr algn="dist">
              <a:lnSpc>
                <a:spcPct val="170000"/>
              </a:lnSpc>
            </a:pPr>
            <a:r>
              <a:rPr lang="zh-CN" altLang="en-US" sz="2200" dirty="0">
                <a:ln/>
                <a:solidFill>
                  <a:schemeClr val="tx1">
                    <a:lumMod val="50000"/>
                    <a:lumOff val="50000"/>
                  </a:schemeClr>
                </a:solidFill>
                <a:effectLst/>
                <a:latin typeface="华文行楷" panose="02010800040101010101" charset="-122"/>
                <a:ea typeface="华文行楷" panose="02010800040101010101" charset="-122"/>
              </a:rPr>
              <a:t>不积跬步，</a:t>
            </a: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a:p>
            <a:pPr algn="dist">
              <a:lnSpc>
                <a:spcPct val="170000"/>
              </a:lnSpc>
            </a:pPr>
            <a:r>
              <a:rPr lang="zh-CN" altLang="en-US" sz="2200" dirty="0">
                <a:ln/>
                <a:solidFill>
                  <a:schemeClr val="tx1">
                    <a:lumMod val="50000"/>
                    <a:lumOff val="50000"/>
                  </a:schemeClr>
                </a:solidFill>
                <a:effectLst/>
                <a:latin typeface="华文行楷" panose="02010800040101010101" charset="-122"/>
                <a:ea typeface="华文行楷" panose="02010800040101010101" charset="-122"/>
              </a:rPr>
              <a:t>无以至千里；</a:t>
            </a: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a:p>
            <a:pPr algn="dist">
              <a:lnSpc>
                <a:spcPct val="170000"/>
              </a:lnSpc>
            </a:pPr>
            <a:r>
              <a:rPr lang="zh-CN" altLang="en-US" sz="2200" dirty="0">
                <a:ln/>
                <a:solidFill>
                  <a:schemeClr val="tx1">
                    <a:lumMod val="50000"/>
                    <a:lumOff val="50000"/>
                  </a:schemeClr>
                </a:solidFill>
                <a:effectLst/>
                <a:latin typeface="华文行楷" panose="02010800040101010101" charset="-122"/>
                <a:ea typeface="华文行楷" panose="02010800040101010101" charset="-122"/>
              </a:rPr>
              <a:t>不积小流，</a:t>
            </a: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a:p>
            <a:pPr algn="dist">
              <a:lnSpc>
                <a:spcPct val="170000"/>
              </a:lnSpc>
            </a:pPr>
            <a:r>
              <a:rPr lang="zh-CN" altLang="en-US" sz="2200" dirty="0">
                <a:ln/>
                <a:solidFill>
                  <a:schemeClr val="tx1">
                    <a:lumMod val="50000"/>
                    <a:lumOff val="50000"/>
                  </a:schemeClr>
                </a:solidFill>
                <a:effectLst/>
                <a:latin typeface="华文行楷" panose="02010800040101010101" charset="-122"/>
                <a:ea typeface="华文行楷" panose="02010800040101010101" charset="-122"/>
              </a:rPr>
              <a:t>无以成江海。</a:t>
            </a: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a:p>
            <a:pPr algn="dist">
              <a:lnSpc>
                <a:spcPct val="170000"/>
              </a:lnSpc>
            </a:pP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a:p>
            <a:pPr algn="dist">
              <a:lnSpc>
                <a:spcPct val="170000"/>
              </a:lnSpc>
            </a:pPr>
            <a:r>
              <a:rPr lang="zh-CN" altLang="en-US" sz="2200" dirty="0">
                <a:ln/>
                <a:solidFill>
                  <a:schemeClr val="tx1">
                    <a:lumMod val="50000"/>
                    <a:lumOff val="50000"/>
                  </a:schemeClr>
                </a:solidFill>
                <a:effectLst/>
                <a:latin typeface="华文行楷" panose="02010800040101010101" charset="-122"/>
                <a:ea typeface="华文行楷" panose="02010800040101010101" charset="-122"/>
              </a:rPr>
              <a:t>备考路上，</a:t>
            </a: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a:p>
            <a:pPr algn="dist">
              <a:lnSpc>
                <a:spcPct val="170000"/>
              </a:lnSpc>
            </a:pPr>
            <a:r>
              <a:rPr lang="zh-CN" altLang="en-US" sz="2200" dirty="0">
                <a:ln/>
                <a:solidFill>
                  <a:schemeClr val="tx1">
                    <a:lumMod val="50000"/>
                    <a:lumOff val="50000"/>
                  </a:schemeClr>
                </a:solidFill>
                <a:effectLst/>
                <a:latin typeface="华文行楷" panose="02010800040101010101" charset="-122"/>
                <a:ea typeface="华文行楷" panose="02010800040101010101" charset="-122"/>
              </a:rPr>
              <a:t>每一小步</a:t>
            </a: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a:p>
            <a:pPr algn="dist">
              <a:lnSpc>
                <a:spcPct val="170000"/>
              </a:lnSpc>
            </a:pPr>
            <a:r>
              <a:rPr lang="zh-CN" altLang="en-US" sz="2200" dirty="0">
                <a:ln/>
                <a:solidFill>
                  <a:schemeClr val="tx1">
                    <a:lumMod val="50000"/>
                    <a:lumOff val="50000"/>
                  </a:schemeClr>
                </a:solidFill>
                <a:effectLst/>
                <a:latin typeface="华文行楷" panose="02010800040101010101" charset="-122"/>
                <a:ea typeface="华文行楷" panose="02010800040101010101" charset="-122"/>
              </a:rPr>
              <a:t>成就的都</a:t>
            </a: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a:p>
            <a:pPr algn="dist">
              <a:lnSpc>
                <a:spcPct val="170000"/>
              </a:lnSpc>
            </a:pPr>
            <a:r>
              <a:rPr lang="zh-CN" altLang="en-US" sz="2200" dirty="0">
                <a:ln/>
                <a:solidFill>
                  <a:schemeClr val="tx1">
                    <a:lumMod val="50000"/>
                    <a:lumOff val="50000"/>
                  </a:schemeClr>
                </a:solidFill>
                <a:effectLst/>
                <a:latin typeface="华文行楷" panose="02010800040101010101" charset="-122"/>
                <a:ea typeface="华文行楷" panose="02010800040101010101" charset="-122"/>
              </a:rPr>
              <a:t>是一大步！</a:t>
            </a: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a:p>
            <a:pPr algn="dist">
              <a:lnSpc>
                <a:spcPct val="170000"/>
              </a:lnSpc>
            </a:pPr>
            <a:endParaRPr lang="zh-CN" altLang="en-US" sz="2200" dirty="0">
              <a:ln/>
              <a:solidFill>
                <a:schemeClr val="tx1">
                  <a:lumMod val="50000"/>
                  <a:lumOff val="50000"/>
                </a:schemeClr>
              </a:solidFill>
              <a:effectLst/>
              <a:latin typeface="华文行楷" panose="02010800040101010101" charset="-122"/>
              <a:ea typeface="华文行楷" panose="02010800040101010101" charset="-122"/>
            </a:endParaRPr>
          </a:p>
        </p:txBody>
      </p:sp>
      <p:sp>
        <p:nvSpPr>
          <p:cNvPr id="3" name="矩形 2"/>
          <p:cNvSpPr/>
          <p:nvPr/>
        </p:nvSpPr>
        <p:spPr>
          <a:xfrm>
            <a:off x="1854835" y="2503805"/>
            <a:ext cx="8695055" cy="3053715"/>
          </a:xfrm>
          <a:prstGeom prst="rect">
            <a:avLst/>
          </a:prstGeom>
          <a:noFill/>
          <a:ln w="12700" cap="flat" cmpd="sng" algn="ctr">
            <a:solidFill>
              <a:sysClr val="window" lastClr="FFFFFF">
                <a:lumMod val="65000"/>
              </a:sysClr>
            </a:solidFill>
            <a:prstDash val="solid"/>
            <a:miter lim="800000"/>
          </a:ln>
          <a:effectLst>
            <a:outerShdw blurRad="50800" dist="38100" dir="5400000" algn="t" rotWithShape="0">
              <a:prstClr val="black">
                <a:alpha val="4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字魂49号-逍遥行书" panose="00000500000000000000" pitchFamily="2" charset="-122"/>
              <a:ea typeface="字魂49号-逍遥行书" panose="00000500000000000000" pitchFamily="2" charset="-122"/>
              <a:cs typeface="+mn-cs"/>
            </a:endParaRPr>
          </a:p>
        </p:txBody>
      </p:sp>
      <p:pic>
        <p:nvPicPr>
          <p:cNvPr id="4" name="图片 3" descr="d9cab077cc6a4c99dc3dcf7e85825bdb033513db126d8-eqGwN2"/>
          <p:cNvPicPr>
            <a:picLocks noChangeAspect="1"/>
          </p:cNvPicPr>
          <p:nvPr/>
        </p:nvPicPr>
        <p:blipFill>
          <a:blip r:embed="rId3"/>
          <a:stretch>
            <a:fillRect/>
          </a:stretch>
        </p:blipFill>
        <p:spPr>
          <a:xfrm>
            <a:off x="742950" y="3352800"/>
            <a:ext cx="3176270" cy="2326005"/>
          </a:xfrm>
          <a:prstGeom prst="rect">
            <a:avLst/>
          </a:prstGeom>
        </p:spPr>
      </p:pic>
      <p:sp>
        <p:nvSpPr>
          <p:cNvPr id="24" name="45          _3"/>
          <p:cNvSpPr txBox="1"/>
          <p:nvPr/>
        </p:nvSpPr>
        <p:spPr>
          <a:xfrm>
            <a:off x="3131185" y="1499235"/>
            <a:ext cx="5928995" cy="667385"/>
          </a:xfrm>
          <a:prstGeom prst="rect">
            <a:avLst/>
          </a:prstGeom>
          <a:noFill/>
        </p:spPr>
        <p:txBody>
          <a:bodyPr vert="horz" wrap="square" lIns="68564" tIns="34282" rIns="68564" bIns="34282" rtlCol="0" anchor="ctr">
            <a:spAutoFit/>
            <a:scene3d>
              <a:camera prst="orthographicFront"/>
              <a:lightRig rig="harsh" dir="t"/>
            </a:scene3d>
            <a:sp3d extrusionH="57150" prstMaterial="matte">
              <a:bevelT w="63500" h="12700" prst="angle"/>
              <a:contourClr>
                <a:schemeClr val="bg1">
                  <a:lumMod val="65000"/>
                </a:schemeClr>
              </a:contourClr>
            </a:sp3d>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dist" fontAlgn="base">
              <a:lnSpc>
                <a:spcPct val="130000"/>
              </a:lnSpc>
              <a:spcAft>
                <a:spcPct val="0"/>
              </a:spcAft>
              <a:buNone/>
            </a:pPr>
            <a:r>
              <a:rPr lang="zh-CN" altLang="en-US" sz="3000" b="0" dirty="0">
                <a:ln/>
                <a:solidFill>
                  <a:schemeClr val="tx1">
                    <a:lumMod val="50000"/>
                    <a:lumOff val="50000"/>
                  </a:schemeClr>
                </a:solidFill>
                <a:effectLst/>
                <a:latin typeface="华文行楷" panose="02010800040101010101" charset="-122"/>
                <a:ea typeface="华文行楷" panose="02010800040101010101" charset="-122"/>
                <a:cs typeface="+mn-cs"/>
                <a:sym typeface="+mn-lt"/>
              </a:rPr>
              <a:t>您身边的备考服务专家</a:t>
            </a:r>
            <a:r>
              <a:rPr lang="zh-CN" altLang="en-US" sz="3000" b="0" dirty="0" smtClean="0">
                <a:ln/>
                <a:solidFill>
                  <a:schemeClr val="tx1">
                    <a:lumMod val="50000"/>
                    <a:lumOff val="50000"/>
                  </a:schemeClr>
                </a:solidFill>
                <a:effectLst/>
                <a:latin typeface="楷体" panose="02010609060101010101" charset="-122"/>
                <a:ea typeface="楷体" panose="02010609060101010101" charset="-122"/>
                <a:cs typeface="楷体" panose="02010609060101010101" charset="-122"/>
                <a:sym typeface="+mn-lt"/>
              </a:rPr>
              <a:t> </a:t>
            </a:r>
            <a:endParaRPr lang="zh-CN" altLang="en-US" sz="3000" b="0" dirty="0" smtClean="0">
              <a:ln/>
              <a:solidFill>
                <a:schemeClr val="tx1">
                  <a:lumMod val="50000"/>
                  <a:lumOff val="50000"/>
                </a:schemeClr>
              </a:solidFill>
              <a:effectLst/>
              <a:latin typeface="楷体" panose="02010609060101010101" charset="-122"/>
              <a:ea typeface="楷体" panose="02010609060101010101" charset="-122"/>
              <a:cs typeface="楷体" panose="02010609060101010101" charset="-122"/>
              <a:sym typeface="+mn-lt"/>
            </a:endParaRPr>
          </a:p>
        </p:txBody>
      </p:sp>
      <p:sp>
        <p:nvSpPr>
          <p:cNvPr id="6" name="文本框 5"/>
          <p:cNvSpPr txBox="1"/>
          <p:nvPr/>
        </p:nvSpPr>
        <p:spPr>
          <a:xfrm>
            <a:off x="3464243" y="779780"/>
            <a:ext cx="5262880" cy="860425"/>
          </a:xfrm>
          <a:prstGeom prst="rect">
            <a:avLst/>
          </a:prstGeom>
          <a:noFill/>
        </p:spPr>
        <p:txBody>
          <a:bodyPr wrap="none" rtlCol="0">
            <a:spAutoFit/>
          </a:bodyPr>
          <a:p>
            <a:r>
              <a:rPr lang="zh-CN" altLang="en-US" sz="5000">
                <a:solidFill>
                  <a:srgbClr val="C85F42"/>
                </a:solidFill>
                <a:latin typeface="华文行楷" panose="02010800040101010101" charset="-122"/>
                <a:ea typeface="华文行楷" panose="02010800040101010101" charset="-122"/>
              </a:rPr>
              <a:t>维普考试服务平台</a:t>
            </a:r>
            <a:endParaRPr lang="zh-CN" altLang="en-US" sz="5000">
              <a:solidFill>
                <a:srgbClr val="C85F42"/>
              </a:solidFill>
              <a:latin typeface="华文行楷" panose="02010800040101010101" charset="-122"/>
              <a:ea typeface="华文行楷" panose="02010800040101010101" charset="-122"/>
            </a:endParaRPr>
          </a:p>
        </p:txBody>
      </p:sp>
    </p:spTree>
    <p:custDataLst>
      <p:tags r:id="rId4"/>
    </p:custDataLst>
  </p:cSld>
  <p:clrMapOvr>
    <a:masterClrMapping/>
  </p:clrMapOvr>
  <p:timing>
    <p:tnLst>
      <p:par>
        <p:cTn id="1" dur="indefinite" restart="never" nodeType="tmRoot"/>
      </p:par>
    </p:tnLst>
    <p:bldLst>
      <p:bldP spid="40" grpId="0"/>
      <p:bldP spid="3"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6" name="组合 5"/>
          <p:cNvGrpSpPr/>
          <p:nvPr/>
        </p:nvGrpSpPr>
        <p:grpSpPr>
          <a:xfrm>
            <a:off x="3592830" y="1734820"/>
            <a:ext cx="5006340" cy="2221230"/>
            <a:chOff x="5923" y="2362"/>
            <a:chExt cx="7884" cy="3498"/>
          </a:xfrm>
        </p:grpSpPr>
        <p:sp>
          <p:nvSpPr>
            <p:cNvPr id="7" name="文本框 6"/>
            <p:cNvSpPr txBox="1"/>
            <p:nvPr/>
          </p:nvSpPr>
          <p:spPr>
            <a:xfrm>
              <a:off x="7369" y="4941"/>
              <a:ext cx="4992" cy="919"/>
            </a:xfrm>
            <a:prstGeom prst="rect">
              <a:avLst/>
            </a:prstGeom>
            <a:noFill/>
          </p:spPr>
          <p:txBody>
            <a:bodyPr vert="horz" wrap="square" rtlCol="0">
              <a:spAutoFit/>
            </a:bodyPr>
            <a:p>
              <a:pPr algn="ctr"/>
              <a:endParaRPr lang="zh-CN" altLang="en-US" sz="3200">
                <a:solidFill>
                  <a:schemeClr val="bg1"/>
                </a:solidFill>
                <a:latin typeface="华文行楷" panose="02010800040101010101" charset="-122"/>
                <a:ea typeface="华文行楷" panose="02010800040101010101" charset="-122"/>
              </a:endParaRPr>
            </a:p>
          </p:txBody>
        </p:sp>
        <p:grpSp>
          <p:nvGrpSpPr>
            <p:cNvPr id="5" name="组合 4"/>
            <p:cNvGrpSpPr/>
            <p:nvPr/>
          </p:nvGrpSpPr>
          <p:grpSpPr>
            <a:xfrm>
              <a:off x="5923" y="2362"/>
              <a:ext cx="7884" cy="2276"/>
              <a:chOff x="4178" y="1947"/>
              <a:chExt cx="7884" cy="2276"/>
            </a:xfrm>
          </p:grpSpPr>
          <p:sp>
            <p:nvSpPr>
              <p:cNvPr id="23" name="文本框 22"/>
              <p:cNvSpPr txBox="1"/>
              <p:nvPr/>
            </p:nvSpPr>
            <p:spPr>
              <a:xfrm>
                <a:off x="4178" y="1947"/>
                <a:ext cx="7884" cy="2276"/>
              </a:xfrm>
              <a:prstGeom prst="rect">
                <a:avLst/>
              </a:prstGeom>
              <a:noFill/>
            </p:spPr>
            <p:txBody>
              <a:bodyPr wrap="square" rtlCol="0">
                <a:spAutoFit/>
              </a:bodyPr>
              <a:p>
                <a:pPr algn="ctr"/>
                <a:r>
                  <a:rPr lang="zh-CN" altLang="en-US" sz="8800">
                    <a:solidFill>
                      <a:srgbClr val="DFD2B1"/>
                    </a:solidFill>
                    <a:latin typeface="华文行楷" panose="02010800040101010101" charset="-122"/>
                    <a:ea typeface="华文行楷" panose="02010800040101010101" charset="-122"/>
                  </a:rPr>
                  <a:t>感谢聆听</a:t>
                </a:r>
                <a:endParaRPr lang="zh-CN" altLang="en-US" sz="8800">
                  <a:solidFill>
                    <a:srgbClr val="DFD2B1"/>
                  </a:solidFill>
                  <a:latin typeface="华文行楷" panose="02010800040101010101" charset="-122"/>
                  <a:ea typeface="华文行楷" panose="02010800040101010101" charset="-122"/>
                </a:endParaRPr>
              </a:p>
            </p:txBody>
          </p:sp>
          <p:cxnSp>
            <p:nvCxnSpPr>
              <p:cNvPr id="8" name="直接连接符 7"/>
              <p:cNvCxnSpPr/>
              <p:nvPr/>
            </p:nvCxnSpPr>
            <p:spPr>
              <a:xfrm>
                <a:off x="4310" y="2404"/>
                <a:ext cx="0" cy="1361"/>
              </a:xfrm>
              <a:prstGeom prst="line">
                <a:avLst/>
              </a:prstGeom>
              <a:ln w="28575">
                <a:solidFill>
                  <a:srgbClr val="DFD2B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2062" y="2404"/>
                <a:ext cx="0" cy="1361"/>
              </a:xfrm>
              <a:prstGeom prst="line">
                <a:avLst/>
              </a:prstGeom>
              <a:ln w="28575">
                <a:solidFill>
                  <a:srgbClr val="DFD2B1"/>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7498" y="4941"/>
              <a:ext cx="4863" cy="289"/>
            </a:xfrm>
            <a:prstGeom prst="rect">
              <a:avLst/>
            </a:prstGeom>
            <a:noFill/>
          </p:spPr>
          <p:txBody>
            <a:bodyPr vert="horz" wrap="square" rtlCol="0">
              <a:spAutoFit/>
            </a:bodyPr>
            <a:p>
              <a:pPr algn="dist">
                <a:lnSpc>
                  <a:spcPct val="100000"/>
                </a:lnSpc>
              </a:pPr>
              <a:r>
                <a:rPr lang="zh-CN" altLang="en-US" sz="600">
                  <a:solidFill>
                    <a:srgbClr val="DFD2B1"/>
                  </a:solidFill>
                </a:rPr>
                <a:t>There's no shadow left from the swallow. There's a sound from the wild goose.</a:t>
              </a:r>
              <a:endParaRPr lang="zh-CN" altLang="en-US" sz="600">
                <a:solidFill>
                  <a:srgbClr val="DFD2B1"/>
                </a:solidFill>
              </a:endParaRPr>
            </a:p>
          </p:txBody>
        </p:sp>
      </p:gr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6" name="组合 5"/>
          <p:cNvGrpSpPr/>
          <p:nvPr/>
        </p:nvGrpSpPr>
        <p:grpSpPr>
          <a:xfrm>
            <a:off x="4511040" y="1734185"/>
            <a:ext cx="3169920" cy="2268220"/>
            <a:chOff x="7369" y="2361"/>
            <a:chExt cx="4992" cy="3572"/>
          </a:xfrm>
        </p:grpSpPr>
        <p:sp>
          <p:nvSpPr>
            <p:cNvPr id="7" name="文本框 6"/>
            <p:cNvSpPr txBox="1"/>
            <p:nvPr/>
          </p:nvSpPr>
          <p:spPr>
            <a:xfrm>
              <a:off x="7369" y="4941"/>
              <a:ext cx="4992" cy="992"/>
            </a:xfrm>
            <a:prstGeom prst="rect">
              <a:avLst/>
            </a:prstGeom>
            <a:noFill/>
          </p:spPr>
          <p:txBody>
            <a:bodyPr vert="horz" wrap="square" rtlCol="0">
              <a:spAutoFit/>
            </a:bodyPr>
            <a:p>
              <a:pPr algn="ctr"/>
              <a:r>
                <a:rPr lang="zh-CN" altLang="en-US" sz="3500">
                  <a:solidFill>
                    <a:schemeClr val="bg1"/>
                  </a:solidFill>
                  <a:latin typeface="华文行楷" panose="02010800040101010101" charset="-122"/>
                  <a:ea typeface="华文行楷" panose="02010800040101010101" charset="-122"/>
                </a:rPr>
                <a:t>产品开发愿景</a:t>
              </a:r>
              <a:endParaRPr lang="zh-CN" altLang="en-US" sz="3500">
                <a:solidFill>
                  <a:schemeClr val="bg1"/>
                </a:solidFill>
                <a:latin typeface="华文行楷" panose="02010800040101010101" charset="-122"/>
                <a:ea typeface="华文行楷" panose="02010800040101010101" charset="-122"/>
              </a:endParaRPr>
            </a:p>
          </p:txBody>
        </p:sp>
        <p:grpSp>
          <p:nvGrpSpPr>
            <p:cNvPr id="5" name="组合 4"/>
            <p:cNvGrpSpPr/>
            <p:nvPr/>
          </p:nvGrpSpPr>
          <p:grpSpPr>
            <a:xfrm>
              <a:off x="8505" y="2361"/>
              <a:ext cx="2720" cy="2276"/>
              <a:chOff x="6760" y="1946"/>
              <a:chExt cx="2720" cy="2276"/>
            </a:xfrm>
          </p:grpSpPr>
          <p:sp>
            <p:nvSpPr>
              <p:cNvPr id="23" name="文本框 22"/>
              <p:cNvSpPr txBox="1"/>
              <p:nvPr/>
            </p:nvSpPr>
            <p:spPr>
              <a:xfrm>
                <a:off x="6789" y="1946"/>
                <a:ext cx="2662" cy="2276"/>
              </a:xfrm>
              <a:prstGeom prst="rect">
                <a:avLst/>
              </a:prstGeom>
              <a:noFill/>
            </p:spPr>
            <p:txBody>
              <a:bodyPr wrap="square" rtlCol="0">
                <a:spAutoFit/>
              </a:bodyPr>
              <a:p>
                <a:pPr algn="ctr"/>
                <a:r>
                  <a:rPr lang="zh-CN" altLang="en-US" sz="8800">
                    <a:solidFill>
                      <a:srgbClr val="DFD2B1"/>
                    </a:solidFill>
                    <a:latin typeface="华文行楷" panose="02010800040101010101" charset="-122"/>
                    <a:ea typeface="华文行楷" panose="02010800040101010101" charset="-122"/>
                  </a:rPr>
                  <a:t>壹</a:t>
                </a:r>
                <a:endParaRPr lang="zh-CN" altLang="en-US" sz="8800">
                  <a:solidFill>
                    <a:srgbClr val="DFD2B1"/>
                  </a:solidFill>
                  <a:latin typeface="华文行楷" panose="02010800040101010101" charset="-122"/>
                  <a:ea typeface="华文行楷" panose="02010800040101010101" charset="-122"/>
                </a:endParaRPr>
              </a:p>
            </p:txBody>
          </p:sp>
          <p:cxnSp>
            <p:nvCxnSpPr>
              <p:cNvPr id="8" name="直接连接符 7"/>
              <p:cNvCxnSpPr/>
              <p:nvPr/>
            </p:nvCxnSpPr>
            <p:spPr>
              <a:xfrm>
                <a:off x="6760" y="2404"/>
                <a:ext cx="0" cy="1361"/>
              </a:xfrm>
              <a:prstGeom prst="line">
                <a:avLst/>
              </a:prstGeom>
              <a:ln>
                <a:solidFill>
                  <a:srgbClr val="DFD2B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9480" y="2404"/>
                <a:ext cx="0" cy="1361"/>
              </a:xfrm>
              <a:prstGeom prst="line">
                <a:avLst/>
              </a:prstGeom>
              <a:ln>
                <a:solidFill>
                  <a:srgbClr val="DFD2B1"/>
                </a:solidFill>
              </a:ln>
            </p:spPr>
            <p:style>
              <a:lnRef idx="1">
                <a:schemeClr val="accent1"/>
              </a:lnRef>
              <a:fillRef idx="0">
                <a:schemeClr val="accent1"/>
              </a:fillRef>
              <a:effectRef idx="0">
                <a:schemeClr val="accent1"/>
              </a:effectRef>
              <a:fontRef idx="minor">
                <a:schemeClr val="tx1"/>
              </a:fontRef>
            </p:style>
          </p:cxnSp>
        </p:grpSp>
      </p:gr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033"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2" name="文本框 12"/>
          <p:cNvSpPr txBox="1"/>
          <p:nvPr/>
        </p:nvSpPr>
        <p:spPr>
          <a:xfrm>
            <a:off x="2144395" y="2083435"/>
            <a:ext cx="7124065" cy="475615"/>
          </a:xfrm>
          <a:prstGeom prst="rect">
            <a:avLst/>
          </a:prstGeom>
          <a:noFill/>
        </p:spPr>
        <p:txBody>
          <a:bodyPr wrap="square" rtlCol="0">
            <a:spAutoFit/>
          </a:bodyPr>
          <a:p>
            <a:r>
              <a:rPr lang="zh-CN" altLang="en-US" sz="2500" b="1" dirty="0">
                <a:solidFill>
                  <a:schemeClr val="tx1">
                    <a:lumMod val="50000"/>
                    <a:lumOff val="50000"/>
                  </a:schemeClr>
                </a:solidFill>
                <a:latin typeface="华文行楷" panose="02010800040101010101" charset="-122"/>
                <a:ea typeface="华文行楷" panose="02010800040101010101" charset="-122"/>
              </a:rPr>
              <a:t>立足用户需求，丰富产品资源及服务方式；</a:t>
            </a:r>
            <a:endParaRPr lang="zh-CN" altLang="en-US" sz="2500" b="1" dirty="0">
              <a:solidFill>
                <a:schemeClr val="tx1">
                  <a:lumMod val="50000"/>
                  <a:lumOff val="50000"/>
                </a:schemeClr>
              </a:solidFill>
              <a:latin typeface="华文行楷" panose="02010800040101010101" charset="-122"/>
              <a:ea typeface="华文行楷" panose="02010800040101010101" charset="-122"/>
            </a:endParaRPr>
          </a:p>
        </p:txBody>
      </p:sp>
      <p:sp>
        <p:nvSpPr>
          <p:cNvPr id="35" name="文本框 15"/>
          <p:cNvSpPr txBox="1"/>
          <p:nvPr/>
        </p:nvSpPr>
        <p:spPr>
          <a:xfrm>
            <a:off x="2144395" y="3333115"/>
            <a:ext cx="7260590" cy="475615"/>
          </a:xfrm>
          <a:prstGeom prst="rect">
            <a:avLst/>
          </a:prstGeom>
          <a:noFill/>
        </p:spPr>
        <p:txBody>
          <a:bodyPr wrap="square" rtlCol="0">
            <a:spAutoFit/>
          </a:bodyPr>
          <a:p>
            <a:pPr lvl="0" algn="l">
              <a:buClrTx/>
              <a:buSzTx/>
              <a:buFontTx/>
            </a:pPr>
            <a:r>
              <a:rPr lang="zh-CN" altLang="en-US" sz="2500" b="1" dirty="0">
                <a:solidFill>
                  <a:schemeClr val="tx1">
                    <a:lumMod val="50000"/>
                    <a:lumOff val="50000"/>
                  </a:schemeClr>
                </a:solidFill>
                <a:latin typeface="华文行楷" panose="02010800040101010101" charset="-122"/>
                <a:ea typeface="华文行楷" panose="02010800040101010101" charset="-122"/>
                <a:sym typeface="+mn-ea"/>
              </a:rPr>
              <a:t>完善产品功能，提高终端使用者体验满意度；</a:t>
            </a:r>
            <a:endParaRPr lang="zh-CN" altLang="en-US" sz="2500" b="1" dirty="0">
              <a:solidFill>
                <a:schemeClr val="tx1">
                  <a:lumMod val="50000"/>
                  <a:lumOff val="50000"/>
                </a:schemeClr>
              </a:solidFill>
              <a:latin typeface="华文行楷" panose="02010800040101010101" charset="-122"/>
              <a:ea typeface="华文行楷" panose="02010800040101010101" charset="-122"/>
              <a:sym typeface="+mn-ea"/>
            </a:endParaRPr>
          </a:p>
        </p:txBody>
      </p:sp>
      <p:sp>
        <p:nvSpPr>
          <p:cNvPr id="41" name="矩形 11"/>
          <p:cNvSpPr>
            <a:spLocks noChangeArrowheads="1"/>
          </p:cNvSpPr>
          <p:nvPr/>
        </p:nvSpPr>
        <p:spPr bwMode="auto">
          <a:xfrm>
            <a:off x="4556760" y="463221"/>
            <a:ext cx="30022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产品开发愿景</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4" name="图片 3" descr="12529c14dfd4c6d8c750deee304ceb82e2fd5883b4307-Pap4h0"/>
          <p:cNvPicPr>
            <a:picLocks noChangeAspect="1"/>
          </p:cNvPicPr>
          <p:nvPr/>
        </p:nvPicPr>
        <p:blipFill>
          <a:blip r:embed="rId3">
            <a:lum contrast="-6000"/>
          </a:blip>
          <a:stretch>
            <a:fillRect/>
          </a:stretch>
        </p:blipFill>
        <p:spPr>
          <a:xfrm>
            <a:off x="1031240" y="1835785"/>
            <a:ext cx="970915" cy="970915"/>
          </a:xfrm>
          <a:prstGeom prst="rect">
            <a:avLst/>
          </a:prstGeom>
        </p:spPr>
      </p:pic>
      <p:pic>
        <p:nvPicPr>
          <p:cNvPr id="9" name="图片 8" descr="12529c14dfd4c6d8c750deee304ceb82e2fd5883b4307-Pap4h0"/>
          <p:cNvPicPr>
            <a:picLocks noChangeAspect="1"/>
          </p:cNvPicPr>
          <p:nvPr/>
        </p:nvPicPr>
        <p:blipFill>
          <a:blip r:embed="rId3">
            <a:lum contrast="-6000"/>
          </a:blip>
          <a:stretch>
            <a:fillRect/>
          </a:stretch>
        </p:blipFill>
        <p:spPr>
          <a:xfrm>
            <a:off x="1031240" y="3086100"/>
            <a:ext cx="969645" cy="969645"/>
          </a:xfrm>
          <a:prstGeom prst="rect">
            <a:avLst/>
          </a:prstGeom>
        </p:spPr>
      </p:pic>
      <p:sp>
        <p:nvSpPr>
          <p:cNvPr id="3" name="文本框 15"/>
          <p:cNvSpPr txBox="1"/>
          <p:nvPr/>
        </p:nvSpPr>
        <p:spPr>
          <a:xfrm>
            <a:off x="2145030" y="4581525"/>
            <a:ext cx="7728585" cy="475615"/>
          </a:xfrm>
          <a:prstGeom prst="rect">
            <a:avLst/>
          </a:prstGeom>
          <a:noFill/>
        </p:spPr>
        <p:txBody>
          <a:bodyPr wrap="square" rtlCol="0">
            <a:spAutoFit/>
          </a:bodyPr>
          <a:p>
            <a:pPr lvl="0" algn="l">
              <a:buClrTx/>
              <a:buSzTx/>
              <a:buFontTx/>
            </a:pPr>
            <a:r>
              <a:rPr lang="zh-CN" altLang="en-US" sz="2500" b="1" dirty="0">
                <a:solidFill>
                  <a:schemeClr val="tx1">
                    <a:lumMod val="50000"/>
                    <a:lumOff val="50000"/>
                  </a:schemeClr>
                </a:solidFill>
                <a:latin typeface="华文行楷" panose="02010800040101010101" charset="-122"/>
                <a:ea typeface="华文行楷" panose="02010800040101010101" charset="-122"/>
                <a:sym typeface="+mn-ea"/>
              </a:rPr>
              <a:t>支持机构多角度、全方位为其终端读者提供服务；</a:t>
            </a:r>
            <a:endParaRPr lang="zh-CN" altLang="en-US" sz="2500" b="1" dirty="0">
              <a:solidFill>
                <a:schemeClr val="tx1">
                  <a:lumMod val="50000"/>
                  <a:lumOff val="50000"/>
                </a:schemeClr>
              </a:solidFill>
              <a:latin typeface="华文行楷" panose="02010800040101010101" charset="-122"/>
              <a:ea typeface="华文行楷" panose="02010800040101010101" charset="-122"/>
              <a:sym typeface="+mn-ea"/>
            </a:endParaRPr>
          </a:p>
        </p:txBody>
      </p:sp>
      <p:pic>
        <p:nvPicPr>
          <p:cNvPr id="5" name="图片 4" descr="12529c14dfd4c6d8c750deee304ceb82e2fd5883b4307-Pap4h0"/>
          <p:cNvPicPr>
            <a:picLocks noChangeAspect="1"/>
          </p:cNvPicPr>
          <p:nvPr/>
        </p:nvPicPr>
        <p:blipFill>
          <a:blip r:embed="rId3">
            <a:lum contrast="-6000"/>
          </a:blip>
          <a:stretch>
            <a:fillRect/>
          </a:stretch>
        </p:blipFill>
        <p:spPr>
          <a:xfrm>
            <a:off x="1032510" y="4334510"/>
            <a:ext cx="969645" cy="969645"/>
          </a:xfrm>
          <a:prstGeom prst="rect">
            <a:avLst/>
          </a:prstGeom>
        </p:spPr>
      </p:pic>
    </p:spTree>
    <p:custDataLst>
      <p:tags r:id="rId4"/>
    </p:custDataLst>
  </p:cSld>
  <p:clrMapOvr>
    <a:masterClrMapping/>
  </p:clrMapOvr>
  <p:timing>
    <p:tnLst>
      <p:par>
        <p:cTn id="1" dur="indefinite" restart="never" nodeType="tmRoot"/>
      </p:par>
    </p:tnLst>
    <p:bldLst>
      <p:bldP spid="32"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033"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8" name="图片 7" descr="客户分布图20200714"/>
          <p:cNvPicPr>
            <a:picLocks noChangeAspect="1"/>
          </p:cNvPicPr>
          <p:nvPr/>
        </p:nvPicPr>
        <p:blipFill>
          <a:blip r:embed="rId3"/>
          <a:stretch>
            <a:fillRect/>
          </a:stretch>
        </p:blipFill>
        <p:spPr>
          <a:xfrm>
            <a:off x="671830" y="595630"/>
            <a:ext cx="6120000" cy="5287608"/>
          </a:xfrm>
          <a:prstGeom prst="rect">
            <a:avLst/>
          </a:prstGeom>
          <a:ln w="12700">
            <a:solidFill>
              <a:srgbClr val="C85F42"/>
            </a:solidFill>
          </a:ln>
        </p:spPr>
      </p:pic>
      <p:sp>
        <p:nvSpPr>
          <p:cNvPr id="10" name="文本框 12"/>
          <p:cNvSpPr txBox="1"/>
          <p:nvPr/>
        </p:nvSpPr>
        <p:spPr>
          <a:xfrm>
            <a:off x="7108825" y="1064895"/>
            <a:ext cx="4124325" cy="4523105"/>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p>
            <a:pPr lvl="0" algn="l" fontAlgn="auto">
              <a:lnSpc>
                <a:spcPct val="120000"/>
              </a:lnSpc>
              <a:spcBef>
                <a:spcPts val="600"/>
              </a:spcBef>
              <a:spcAft>
                <a:spcPts val="600"/>
              </a:spcAft>
              <a:buClrTx/>
              <a:buSzTx/>
              <a:buFontTx/>
            </a:pPr>
            <a:r>
              <a:rPr lang="en-US" altLang="zh-CN" sz="2000" dirty="0">
                <a:ln/>
                <a:solidFill>
                  <a:schemeClr val="tx1">
                    <a:lumMod val="50000"/>
                    <a:lumOff val="50000"/>
                  </a:schemeClr>
                </a:solidFill>
                <a:latin typeface="华文行楷" panose="02010800040101010101" charset="-122"/>
                <a:ea typeface="华文行楷" panose="02010800040101010101" charset="-122"/>
                <a:sym typeface="+mn-ea"/>
              </a:rPr>
              <a:t>       </a:t>
            </a:r>
            <a:r>
              <a:rPr lang="zh-CN" altLang="en-US" sz="2000" b="1" dirty="0">
                <a:ln/>
                <a:solidFill>
                  <a:schemeClr val="tx1">
                    <a:lumMod val="50000"/>
                    <a:lumOff val="50000"/>
                  </a:schemeClr>
                </a:solidFill>
                <a:effectLst/>
                <a:latin typeface="楷体" panose="02010609060101010101" charset="-122"/>
                <a:ea typeface="楷体" panose="02010609060101010101" charset="-122"/>
                <a:sym typeface="+mn-ea"/>
              </a:rPr>
              <a:t>维普考试服务平台是我国最早的考试学习资源系统之一。2009年产品面世，十多年的发展，平台的业务布局已全面覆盖全国31个省市，资源版块涉及职业资格、高教题库、考研专题、医学专题、出版专题等多元化领域。</a:t>
            </a:r>
            <a:br>
              <a:rPr lang="zh-CN" altLang="en-US" sz="2000" b="1" dirty="0">
                <a:ln/>
                <a:solidFill>
                  <a:schemeClr val="tx1">
                    <a:lumMod val="50000"/>
                    <a:lumOff val="50000"/>
                  </a:schemeClr>
                </a:solidFill>
                <a:effectLst/>
                <a:latin typeface="楷体" panose="02010609060101010101" charset="-122"/>
                <a:ea typeface="楷体" panose="02010609060101010101" charset="-122"/>
                <a:sym typeface="+mn-ea"/>
              </a:rPr>
            </a:br>
            <a:r>
              <a:rPr lang="zh-CN" altLang="en-US" sz="2000" b="1" dirty="0">
                <a:ln/>
                <a:solidFill>
                  <a:schemeClr val="tx1">
                    <a:lumMod val="50000"/>
                    <a:lumOff val="50000"/>
                  </a:schemeClr>
                </a:solidFill>
                <a:effectLst/>
                <a:latin typeface="楷体" panose="02010609060101010101" charset="-122"/>
                <a:ea typeface="楷体" panose="02010609060101010101" charset="-122"/>
                <a:sym typeface="+mn-ea"/>
              </a:rPr>
              <a:t>       截止2020年底，维普考试服务平台在全国已有正式机构客户近500家，试用机构客户超1200家，拥有注册个人用户近100万，行业内出类拔萃。</a:t>
            </a:r>
            <a:endParaRPr lang="zh-CN" altLang="en-US" sz="2000" b="1" dirty="0">
              <a:ln/>
              <a:solidFill>
                <a:schemeClr val="tx1">
                  <a:lumMod val="50000"/>
                  <a:lumOff val="50000"/>
                </a:schemeClr>
              </a:solidFill>
              <a:effectLst/>
              <a:latin typeface="楷体" panose="02010609060101010101" charset="-122"/>
              <a:ea typeface="楷体" panose="02010609060101010101" charset="-122"/>
              <a:sym typeface="+mn-ea"/>
            </a:endParaRPr>
          </a:p>
        </p:txBody>
      </p:sp>
      <p:sp>
        <p:nvSpPr>
          <p:cNvPr id="55" name="文本框 19"/>
          <p:cNvSpPr txBox="1"/>
          <p:nvPr/>
        </p:nvSpPr>
        <p:spPr>
          <a:xfrm>
            <a:off x="2639060" y="5875020"/>
            <a:ext cx="2185670" cy="344805"/>
          </a:xfrm>
          <a:prstGeom prst="rect">
            <a:avLst/>
          </a:prstGeom>
          <a:noFill/>
        </p:spPr>
        <p:txBody>
          <a:bodyPr wrap="square" rtlCol="0">
            <a:spAutoFit/>
          </a:bodyPr>
          <a:p>
            <a:pPr>
              <a:lnSpc>
                <a:spcPct val="150000"/>
              </a:lnSpc>
            </a:pPr>
            <a:r>
              <a:rPr lang="zh-CN" altLang="en-US" sz="1100" dirty="0">
                <a:solidFill>
                  <a:prstClr val="black">
                    <a:lumMod val="50000"/>
                    <a:lumOff val="50000"/>
                  </a:prstClr>
                </a:solidFill>
                <a:latin typeface="+mn-ea"/>
              </a:rPr>
              <a:t>全国（正式）机构客户分布概况</a:t>
            </a:r>
            <a:endParaRPr lang="zh-CN" altLang="en-US" sz="1100" dirty="0">
              <a:solidFill>
                <a:prstClr val="black">
                  <a:lumMod val="50000"/>
                  <a:lumOff val="50000"/>
                </a:prstClr>
              </a:solidFill>
              <a:latin typeface="+mn-ea"/>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6" name="组合 5"/>
          <p:cNvGrpSpPr/>
          <p:nvPr/>
        </p:nvGrpSpPr>
        <p:grpSpPr>
          <a:xfrm>
            <a:off x="4003675" y="1734185"/>
            <a:ext cx="4184650" cy="2287905"/>
            <a:chOff x="6570" y="2361"/>
            <a:chExt cx="6590" cy="3603"/>
          </a:xfrm>
        </p:grpSpPr>
        <p:sp>
          <p:nvSpPr>
            <p:cNvPr id="7" name="文本框 6"/>
            <p:cNvSpPr txBox="1"/>
            <p:nvPr/>
          </p:nvSpPr>
          <p:spPr>
            <a:xfrm>
              <a:off x="6570" y="4972"/>
              <a:ext cx="6590" cy="992"/>
            </a:xfrm>
            <a:prstGeom prst="rect">
              <a:avLst/>
            </a:prstGeom>
            <a:noFill/>
          </p:spPr>
          <p:txBody>
            <a:bodyPr vert="horz" wrap="square" rtlCol="0">
              <a:spAutoFit/>
            </a:bodyPr>
            <a:p>
              <a:pPr algn="ctr"/>
              <a:r>
                <a:rPr lang="zh-CN" altLang="en-US" sz="3500">
                  <a:solidFill>
                    <a:schemeClr val="bg1"/>
                  </a:solidFill>
                  <a:latin typeface="华文行楷" panose="02010800040101010101" charset="-122"/>
                  <a:ea typeface="华文行楷" panose="02010800040101010101" charset="-122"/>
                </a:rPr>
                <a:t>产品概述及产品价值</a:t>
              </a:r>
              <a:endParaRPr lang="zh-CN" altLang="en-US" sz="3500">
                <a:solidFill>
                  <a:schemeClr val="bg1"/>
                </a:solidFill>
                <a:latin typeface="华文行楷" panose="02010800040101010101" charset="-122"/>
                <a:ea typeface="华文行楷" panose="02010800040101010101" charset="-122"/>
              </a:endParaRPr>
            </a:p>
          </p:txBody>
        </p:sp>
        <p:grpSp>
          <p:nvGrpSpPr>
            <p:cNvPr id="5" name="组合 4"/>
            <p:cNvGrpSpPr/>
            <p:nvPr/>
          </p:nvGrpSpPr>
          <p:grpSpPr>
            <a:xfrm>
              <a:off x="8505" y="2361"/>
              <a:ext cx="2720" cy="2276"/>
              <a:chOff x="6760" y="1946"/>
              <a:chExt cx="2720" cy="2276"/>
            </a:xfrm>
          </p:grpSpPr>
          <p:sp>
            <p:nvSpPr>
              <p:cNvPr id="23" name="文本框 22"/>
              <p:cNvSpPr txBox="1"/>
              <p:nvPr/>
            </p:nvSpPr>
            <p:spPr>
              <a:xfrm>
                <a:off x="6789" y="1946"/>
                <a:ext cx="2662" cy="2276"/>
              </a:xfrm>
              <a:prstGeom prst="rect">
                <a:avLst/>
              </a:prstGeom>
              <a:noFill/>
            </p:spPr>
            <p:txBody>
              <a:bodyPr wrap="square" rtlCol="0">
                <a:spAutoFit/>
              </a:bodyPr>
              <a:p>
                <a:pPr algn="ctr"/>
                <a:r>
                  <a:rPr lang="zh-CN" altLang="en-US" sz="8800">
                    <a:solidFill>
                      <a:srgbClr val="DFD2B1"/>
                    </a:solidFill>
                    <a:latin typeface="华文行楷" panose="02010800040101010101" charset="-122"/>
                    <a:ea typeface="华文行楷" panose="02010800040101010101" charset="-122"/>
                  </a:rPr>
                  <a:t>贰</a:t>
                </a:r>
                <a:endParaRPr lang="zh-CN" altLang="en-US" sz="8800">
                  <a:solidFill>
                    <a:srgbClr val="DFD2B1"/>
                  </a:solidFill>
                  <a:latin typeface="华文行楷" panose="02010800040101010101" charset="-122"/>
                  <a:ea typeface="华文行楷" panose="02010800040101010101" charset="-122"/>
                </a:endParaRPr>
              </a:p>
            </p:txBody>
          </p:sp>
          <p:cxnSp>
            <p:nvCxnSpPr>
              <p:cNvPr id="8" name="直接连接符 7"/>
              <p:cNvCxnSpPr/>
              <p:nvPr/>
            </p:nvCxnSpPr>
            <p:spPr>
              <a:xfrm>
                <a:off x="6760" y="2404"/>
                <a:ext cx="0" cy="1361"/>
              </a:xfrm>
              <a:prstGeom prst="line">
                <a:avLst/>
              </a:prstGeom>
              <a:ln>
                <a:solidFill>
                  <a:srgbClr val="DFD2B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9480" y="2404"/>
                <a:ext cx="0" cy="1361"/>
              </a:xfrm>
              <a:prstGeom prst="line">
                <a:avLst/>
              </a:prstGeom>
              <a:ln>
                <a:solidFill>
                  <a:srgbClr val="DFD2B1"/>
                </a:solidFill>
              </a:ln>
            </p:spPr>
            <p:style>
              <a:lnRef idx="1">
                <a:schemeClr val="accent1"/>
              </a:lnRef>
              <a:fillRef idx="0">
                <a:schemeClr val="accent1"/>
              </a:fillRef>
              <a:effectRef idx="0">
                <a:schemeClr val="accent1"/>
              </a:effectRef>
              <a:fontRef idx="minor">
                <a:schemeClr val="tx1"/>
              </a:fontRef>
            </p:style>
          </p:cxnSp>
        </p:grpSp>
      </p:gr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033"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854075" y="4681220"/>
            <a:ext cx="5960110" cy="1123950"/>
          </a:xfrm>
          <a:prstGeom prst="rect">
            <a:avLst/>
          </a:prstGeom>
          <a:noFill/>
        </p:spPr>
        <p:txBody>
          <a:bodyPr wrap="square" rtlCol="0" anchor="t">
            <a:spAutoFit/>
          </a:bodyPr>
          <a:p>
            <a:pPr lvl="0" indent="0" algn="l">
              <a:lnSpc>
                <a:spcPct val="140000"/>
              </a:lnSpc>
              <a:buClrTx/>
              <a:buSzTx/>
              <a:buFont typeface="Arial" panose="020B0604020202020204" pitchFamily="34" charset="0"/>
              <a:buNone/>
            </a:pPr>
            <a:r>
              <a:rPr lang="zh-CN" altLang="en-US" sz="1600" b="1" dirty="0">
                <a:solidFill>
                  <a:schemeClr val="tx1">
                    <a:lumMod val="75000"/>
                    <a:lumOff val="25000"/>
                  </a:schemeClr>
                </a:solidFill>
                <a:latin typeface="楷体" panose="02010609060101010101" charset="-122"/>
                <a:ea typeface="楷体" panose="02010609060101010101" charset="-122"/>
                <a:sym typeface="+mn-ea"/>
              </a:rPr>
              <a:t>《维普考试服务平台》是集各项职业资格与高校课程考试资源于一体，包含海量试题试卷，并提供试题试卷浏览及查询、多渠道考前练习的考试、学习辅助系统。</a:t>
            </a:r>
            <a:endParaRPr lang="zh-CN" altLang="en-US" sz="1600" b="1" dirty="0">
              <a:solidFill>
                <a:schemeClr val="tx1">
                  <a:lumMod val="75000"/>
                  <a:lumOff val="25000"/>
                </a:schemeClr>
              </a:solidFill>
              <a:latin typeface="楷体" panose="02010609060101010101" charset="-122"/>
              <a:ea typeface="楷体" panose="02010609060101010101" charset="-122"/>
              <a:sym typeface="+mn-ea"/>
            </a:endParaRPr>
          </a:p>
        </p:txBody>
      </p:sp>
      <p:pic>
        <p:nvPicPr>
          <p:cNvPr id="9" name="图片 8" descr="vers首页"/>
          <p:cNvPicPr>
            <a:picLocks noChangeAspect="1"/>
          </p:cNvPicPr>
          <p:nvPr/>
        </p:nvPicPr>
        <p:blipFill>
          <a:blip r:embed="rId3"/>
          <a:stretch>
            <a:fillRect/>
          </a:stretch>
        </p:blipFill>
        <p:spPr>
          <a:xfrm>
            <a:off x="905510" y="1364615"/>
            <a:ext cx="5711190" cy="3042920"/>
          </a:xfrm>
          <a:prstGeom prst="rect">
            <a:avLst/>
          </a:prstGeom>
          <a:ln>
            <a:solidFill>
              <a:srgbClr val="C85F42"/>
            </a:solidFill>
          </a:ln>
        </p:spPr>
      </p:pic>
      <p:sp>
        <p:nvSpPr>
          <p:cNvPr id="3" name="矩形 2"/>
          <p:cNvSpPr>
            <a:spLocks noChangeArrowheads="1"/>
          </p:cNvSpPr>
          <p:nvPr/>
        </p:nvSpPr>
        <p:spPr bwMode="auto">
          <a:xfrm>
            <a:off x="6898640" y="1405890"/>
            <a:ext cx="4356735" cy="4615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zh-CN" sz="15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ea"/>
                <a:ea typeface="+mn-ea"/>
                <a:cs typeface="+mn-cs"/>
              </a:rPr>
              <a:t>职业资格</a:t>
            </a:r>
            <a:r>
              <a:rPr kumimoji="0" lang="zh-CN" altLang="en-US" sz="1500"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rPr>
              <a:t>模块 含公务员、工程、语言、金融会计、计算机、医学等十大分类，上千个考试科目，28万余套真题模拟试卷，包含试题1150余万道。提供每日一练、单题练习、章节练习、随机组卷等多途径考前练习功能。</a:t>
            </a:r>
            <a:endParaRPr kumimoji="0" lang="zh-CN" altLang="en-US" sz="1500"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endParaRPr>
          </a:p>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zh-CN" sz="1500" b="1" i="0" u="none" strike="noStrike" kern="1200" cap="none" spc="0" normalizeH="0" baseline="0" noProof="0" dirty="0">
                <a:ln>
                  <a:noFill/>
                </a:ln>
                <a:effectLst>
                  <a:outerShdw blurRad="38100" dist="38100" dir="2700000" algn="tl">
                    <a:srgbClr val="000000">
                      <a:alpha val="43137"/>
                    </a:srgbClr>
                  </a:outerShdw>
                </a:effectLst>
                <a:uLnTx/>
                <a:uFillTx/>
                <a:latin typeface="+mn-ea"/>
                <a:cs typeface="+mn-cs"/>
              </a:rPr>
              <a:t>高教题库</a:t>
            </a:r>
            <a:r>
              <a:rPr kumimoji="0" lang="zh-CN" altLang="en-US" sz="1500"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rPr>
              <a:t>模块 按教育部学科分类组织，共4.1万套试卷，180万道试题；同时提供章节练习、专项练习等练习功能。</a:t>
            </a:r>
            <a:endParaRPr kumimoji="0" lang="zh-CN" altLang="en-US" sz="1500" b="1"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endParaRPr>
          </a:p>
          <a:p>
            <a:pPr marL="342900" marR="0" lvl="0" indent="-34290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zh-CN" sz="1500" b="1" i="0" u="none" strike="noStrike" kern="1200" cap="none" spc="0" normalizeH="0" baseline="0" noProof="0" dirty="0">
                <a:ln>
                  <a:noFill/>
                </a:ln>
                <a:effectLst>
                  <a:outerShdw blurRad="38100" dist="38100" dir="2700000" algn="tl">
                    <a:srgbClr val="000000">
                      <a:alpha val="43137"/>
                    </a:srgbClr>
                  </a:outerShdw>
                </a:effectLst>
                <a:uLnTx/>
                <a:uFillTx/>
                <a:latin typeface="+mn-ea"/>
                <a:cs typeface="+mn-cs"/>
              </a:rPr>
              <a:t>移动应用</a:t>
            </a:r>
            <a:r>
              <a:rPr kumimoji="0" lang="zh-CN" altLang="en-US" sz="1500"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rPr>
              <a:t>模块 提供两种移动服务解决方案——“维普考试APP”和“维普掌上题库”，前者提供APP应用服务，后者针对机构提供APP或微信公众号嵌入式服务。</a:t>
            </a:r>
            <a:endParaRPr kumimoji="0" lang="zh-CN" altLang="en-US" sz="1500" i="0" u="none" strike="noStrike" kern="1200" cap="none" spc="0" normalizeH="0" baseline="0" dirty="0">
              <a:solidFill>
                <a:schemeClr val="tx1">
                  <a:lumMod val="75000"/>
                  <a:lumOff val="25000"/>
                </a:schemeClr>
              </a:solidFill>
              <a:latin typeface="楷体" panose="02010609060101010101" charset="-122"/>
              <a:ea typeface="楷体" panose="02010609060101010101" charset="-122"/>
              <a:cs typeface="+mn-cs"/>
            </a:endParaRPr>
          </a:p>
          <a:p>
            <a:pPr marL="342900" marR="0" lvl="0" indent="-342900" algn="l" defTabSz="914400" rtl="0" eaLnBrk="0" fontAlgn="base" latinLnBrk="0" hangingPunct="0">
              <a:lnSpc>
                <a:spcPct val="150000"/>
              </a:lnSpc>
              <a:spcBef>
                <a:spcPct val="0"/>
              </a:spcBef>
              <a:spcAft>
                <a:spcPct val="0"/>
              </a:spcAft>
              <a:buClrTx/>
              <a:buSzTx/>
              <a:buFont typeface="Wingdings" panose="05000000000000000000" pitchFamily="2" charset="2"/>
              <a:buChar char="Ø"/>
              <a:defRPr/>
            </a:pPr>
            <a:endParaRPr kumimoji="0" lang="en-US" altLang="zh-CN" sz="1600" b="0" i="0" u="none" strike="noStrike" kern="1200" cap="none" spc="0" normalizeH="0" baseline="0" noProof="0" dirty="0">
              <a:ln>
                <a:noFill/>
              </a:ln>
              <a:solidFill>
                <a:schemeClr val="tx1"/>
              </a:solidFill>
              <a:effectLst/>
              <a:uLnTx/>
              <a:uFillTx/>
              <a:latin typeface="+mn-ea"/>
              <a:ea typeface="+mn-ea"/>
              <a:cs typeface="+mn-cs"/>
            </a:endParaRPr>
          </a:p>
        </p:txBody>
      </p:sp>
      <p:sp>
        <p:nvSpPr>
          <p:cNvPr id="6" name="矩形 11"/>
          <p:cNvSpPr>
            <a:spLocks noChangeArrowheads="1"/>
          </p:cNvSpPr>
          <p:nvPr/>
        </p:nvSpPr>
        <p:spPr bwMode="auto">
          <a:xfrm>
            <a:off x="5039360" y="463221"/>
            <a:ext cx="20624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产品概述</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pic>
        <p:nvPicPr>
          <p:cNvPr id="7" name="图片 6" descr="12529c14dfd4c6d8c750deee304ceb82e2fd5883b4307-Pap4h0"/>
          <p:cNvPicPr>
            <a:picLocks noChangeAspect="1"/>
          </p:cNvPicPr>
          <p:nvPr/>
        </p:nvPicPr>
        <p:blipFill>
          <a:blip r:embed="rId4">
            <a:lum contrast="-6000"/>
          </a:blip>
          <a:stretch>
            <a:fillRect/>
          </a:stretch>
        </p:blipFill>
        <p:spPr>
          <a:xfrm>
            <a:off x="6531610" y="1054735"/>
            <a:ext cx="970915" cy="970915"/>
          </a:xfrm>
          <a:prstGeom prst="rect">
            <a:avLst/>
          </a:prstGeom>
        </p:spPr>
      </p:pic>
      <p:pic>
        <p:nvPicPr>
          <p:cNvPr id="8" name="图片 7" descr="12529c14dfd4c6d8c750deee304ceb82e2fd5883b4307-Pap4h0"/>
          <p:cNvPicPr>
            <a:picLocks noChangeAspect="1"/>
          </p:cNvPicPr>
          <p:nvPr/>
        </p:nvPicPr>
        <p:blipFill>
          <a:blip r:embed="rId4">
            <a:lum contrast="-6000"/>
          </a:blip>
          <a:stretch>
            <a:fillRect/>
          </a:stretch>
        </p:blipFill>
        <p:spPr>
          <a:xfrm>
            <a:off x="6531610" y="2816225"/>
            <a:ext cx="970915" cy="970915"/>
          </a:xfrm>
          <a:prstGeom prst="rect">
            <a:avLst/>
          </a:prstGeom>
        </p:spPr>
      </p:pic>
      <p:pic>
        <p:nvPicPr>
          <p:cNvPr id="10" name="图片 9" descr="12529c14dfd4c6d8c750deee304ceb82e2fd5883b4307-Pap4h0"/>
          <p:cNvPicPr>
            <a:picLocks noChangeAspect="1"/>
          </p:cNvPicPr>
          <p:nvPr/>
        </p:nvPicPr>
        <p:blipFill>
          <a:blip r:embed="rId4">
            <a:lum contrast="-6000"/>
          </a:blip>
          <a:stretch>
            <a:fillRect/>
          </a:stretch>
        </p:blipFill>
        <p:spPr>
          <a:xfrm>
            <a:off x="6531610" y="3847465"/>
            <a:ext cx="970915" cy="970915"/>
          </a:xfrm>
          <a:prstGeom prst="rect">
            <a:avLst/>
          </a:prstGeom>
        </p:spPr>
      </p:pic>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033"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descr="QQ截图20210302180324"/>
          <p:cNvPicPr>
            <a:picLocks noChangeAspect="1"/>
          </p:cNvPicPr>
          <p:nvPr/>
        </p:nvPicPr>
        <p:blipFill>
          <a:blip r:embed="rId3"/>
          <a:stretch>
            <a:fillRect/>
          </a:stretch>
        </p:blipFill>
        <p:spPr>
          <a:xfrm>
            <a:off x="387350" y="128905"/>
            <a:ext cx="4680000" cy="6600000"/>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pic>
        <p:nvPicPr>
          <p:cNvPr id="6" name="图片 5" descr="高教题库首页"/>
          <p:cNvPicPr>
            <a:picLocks noChangeAspect="1"/>
          </p:cNvPicPr>
          <p:nvPr/>
        </p:nvPicPr>
        <p:blipFill>
          <a:blip r:embed="rId4"/>
          <a:stretch>
            <a:fillRect/>
          </a:stretch>
        </p:blipFill>
        <p:spPr>
          <a:xfrm>
            <a:off x="4603750" y="1190625"/>
            <a:ext cx="7200000" cy="4476364"/>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7668" y="361950"/>
            <a:ext cx="11416665" cy="6134100"/>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descr="维普考试app"/>
          <p:cNvPicPr>
            <a:picLocks noChangeAspect="1"/>
          </p:cNvPicPr>
          <p:nvPr/>
        </p:nvPicPr>
        <p:blipFill>
          <a:blip r:embed="rId3"/>
          <a:stretch>
            <a:fillRect/>
          </a:stretch>
        </p:blipFill>
        <p:spPr>
          <a:xfrm>
            <a:off x="1416685" y="1211580"/>
            <a:ext cx="9360000" cy="5113333"/>
          </a:xfrm>
          <a:prstGeom prst="rect">
            <a:avLst/>
          </a:prstGeom>
          <a:ln>
            <a:solidFill>
              <a:schemeClr val="tx1">
                <a:lumMod val="50000"/>
                <a:lumOff val="50000"/>
              </a:schemeClr>
            </a:solidFill>
          </a:ln>
        </p:spPr>
      </p:pic>
      <p:sp>
        <p:nvSpPr>
          <p:cNvPr id="4" name="矩形 11"/>
          <p:cNvSpPr>
            <a:spLocks noChangeArrowheads="1"/>
          </p:cNvSpPr>
          <p:nvPr/>
        </p:nvSpPr>
        <p:spPr bwMode="auto">
          <a:xfrm>
            <a:off x="5039360" y="463221"/>
            <a:ext cx="206248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700" dirty="0">
                <a:solidFill>
                  <a:srgbClr val="404040"/>
                </a:solidFill>
                <a:latin typeface="华文行楷" panose="02010800040101010101" charset="-122"/>
                <a:ea typeface="华文行楷" panose="02010800040101010101" charset="-122"/>
                <a:sym typeface="迷你简剪纸"/>
              </a:rPr>
              <a:t>产品架构</a:t>
            </a:r>
            <a:endParaRPr lang="zh-CN" altLang="en-US" sz="3700" dirty="0">
              <a:solidFill>
                <a:srgbClr val="404040"/>
              </a:solidFill>
              <a:latin typeface="华文行楷" panose="02010800040101010101" charset="-122"/>
              <a:ea typeface="华文行楷" panose="02010800040101010101" charset="-122"/>
              <a:sym typeface="迷你简剪纸"/>
            </a:endParaRPr>
          </a:p>
        </p:txBody>
      </p:sp>
    </p:spTree>
    <p:custDataLst>
      <p:tags r:id="rId4"/>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62.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63.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64.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65.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66.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67.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68.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69.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1.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2.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3.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4.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5.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6.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7.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8.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79.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81.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82.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83.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84.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85.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86.xml><?xml version="1.0" encoding="utf-8"?>
<p:tagLst xmlns:p="http://schemas.openxmlformats.org/presentationml/2006/main">
  <p:tag name="KSO_WM_UNIT_TABLE_BEAUTIFY" val="smartTable{6ab21491-d641-4cb5-98eb-2ae34d75c22f}"/>
  <p:tag name="TABLE_ENDDRAG_ORIGIN_RECT" val="758*343"/>
  <p:tag name="TABLE_ENDDRAG_RECT" val="48*147*758*343"/>
</p:tagLst>
</file>

<file path=ppt/tags/tag87.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88.xml><?xml version="1.0" encoding="utf-8"?>
<p:tagLst xmlns:p="http://schemas.openxmlformats.org/presentationml/2006/main">
  <p:tag name="KSO_WM_UNIT_TABLE_BEAUTIFY" val="smartTable{bbb7bac3-4d0f-49a0-8b24-fc160e7babbc}"/>
  <p:tag name="TABLE_ENDDRAG_ORIGIN_RECT" val="760*344"/>
  <p:tag name="TABLE_ENDDRAG_RECT" val="48*147*760*344"/>
</p:tagLst>
</file>

<file path=ppt/tags/tag89.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ABLE_BEAUTIFY" val="smartTable{bbb7bac3-4d0f-49a0-8b24-fc160e7babbc}"/>
  <p:tag name="TABLE_ENDDRAG_ORIGIN_RECT" val="859*346"/>
  <p:tag name="TABLE_ENDDRAG_RECT" val="50*142*859*346"/>
</p:tagLst>
</file>

<file path=ppt/tags/tag91.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92.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ags/tag93.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PECIAL_SOURCE" val="bdnul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2526</Words>
  <Application>WPS 演示</Application>
  <PresentationFormat>宽屏</PresentationFormat>
  <Paragraphs>269</Paragraphs>
  <Slides>29</Slides>
  <Notes>1</Notes>
  <HiddenSlides>0</HiddenSlides>
  <MMClips>0</MMClips>
  <ScaleCrop>false</ScaleCrop>
  <HeadingPairs>
    <vt:vector size="6" baseType="variant">
      <vt:variant>
        <vt:lpstr>已用的字体</vt:lpstr>
      </vt:variant>
      <vt:variant>
        <vt:i4>29</vt:i4>
      </vt:variant>
      <vt:variant>
        <vt:lpstr>主题</vt:lpstr>
      </vt:variant>
      <vt:variant>
        <vt:i4>1</vt:i4>
      </vt:variant>
      <vt:variant>
        <vt:lpstr>幻灯片标题</vt:lpstr>
      </vt:variant>
      <vt:variant>
        <vt:i4>29</vt:i4>
      </vt:variant>
    </vt:vector>
  </HeadingPairs>
  <TitlesOfParts>
    <vt:vector size="59" baseType="lpstr">
      <vt:lpstr>Arial</vt:lpstr>
      <vt:lpstr>宋体</vt:lpstr>
      <vt:lpstr>Wingdings</vt:lpstr>
      <vt:lpstr>微软雅黑</vt:lpstr>
      <vt:lpstr>华文行楷</vt:lpstr>
      <vt:lpstr>迷你简剪纸</vt:lpstr>
      <vt:lpstr>Segoe Print</vt:lpstr>
      <vt:lpstr>字魂49号-逍遥行书</vt:lpstr>
      <vt:lpstr>楷体</vt:lpstr>
      <vt:lpstr>等线</vt:lpstr>
      <vt:lpstr>方正清刻本悦宋简体</vt:lpstr>
      <vt:lpstr>Goudy Old Style</vt:lpstr>
      <vt:lpstr>Arial Unicode MS</vt:lpstr>
      <vt:lpstr>PMingLiU-ExtB</vt:lpstr>
      <vt:lpstr>黑体</vt:lpstr>
      <vt:lpstr>Times New Roman</vt:lpstr>
      <vt:lpstr>Times New Roman</vt:lpstr>
      <vt:lpstr>幼圆</vt:lpstr>
      <vt:lpstr>Calibri</vt:lpstr>
      <vt:lpstr>仿宋_GB2312</vt:lpstr>
      <vt:lpstr>方正大黑体_GBK</vt:lpstr>
      <vt:lpstr>楷体_GB2312</vt:lpstr>
      <vt:lpstr>仿宋</vt:lpstr>
      <vt:lpstr>等线 Light</vt:lpstr>
      <vt:lpstr>华文彩云</vt:lpstr>
      <vt:lpstr>华文仿宋</vt:lpstr>
      <vt:lpstr>华文隶书</vt:lpstr>
      <vt:lpstr>华文楷体</vt:lpstr>
      <vt:lpstr>华文宋体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令狐盈盈</cp:lastModifiedBy>
  <cp:revision>9</cp:revision>
  <dcterms:created xsi:type="dcterms:W3CDTF">2020-07-04T14:34:00Z</dcterms:created>
  <dcterms:modified xsi:type="dcterms:W3CDTF">2021-03-24T03:25:14Z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v1.0_mb_ORfdMLM7CN172I9jPQkXnw==</vt:lpwstr>
  </property>
  <property fmtid="{D5CDD505-2E9C-101B-9397-08002B2CF9AE}" pid="4" name="KSOSaveFontToCloudKey">
    <vt:lpwstr>416271327_btnclosed</vt:lpwstr>
  </property>
</Properties>
</file>